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Lst>
  <p:sldSz cx="12191695"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col"/>
        <c:grouping val="clustered"/>
        <c:ser>
          <c:idx val="0"/>
          <c:order val="0"/>
          <c:tx>
            <c:strRef>
              <c:f>Sheet1!$B$1</c:f>
              <c:strCache>
                <c:ptCount val="1"/>
                <c:pt idx="0">
                  <c:v/>
                </c:pt>
              </c:strCache>
            </c:strRef>
          </c:tx>
          <c:spPr>
            <a:solidFill>
              <a:srgbClr val="1F5FA8"/>
            </a:solidFill>
            <a:ln w="28575">
              <a:solidFill>
                <a:srgbClr val="1F5FA8"/>
              </a:solidFill>
            </a:ln>
          </c:spPr>
          <c:dPt>
            <c:idx val="0"/>
            <c:spPr>
              <a:solidFill>
                <a:srgbClr val="5F6672"/>
              </a:solidFill>
            </c:spPr>
          </c:dPt>
          <c:dPt>
            <c:idx val="1"/>
            <c:spPr>
              <a:solidFill>
                <a:srgbClr val="5F6672"/>
              </a:solidFill>
            </c:spPr>
          </c:dPt>
          <c:dPt>
            <c:idx val="2"/>
            <c:spPr>
              <a:solidFill>
                <a:srgbClr val="5F6672"/>
              </a:solidFill>
            </c:spPr>
          </c:dPt>
          <c:dPt>
            <c:idx val="3"/>
            <c:spPr>
              <a:solidFill>
                <a:srgbClr val="1F5FA8"/>
              </a:solidFill>
            </c:spPr>
          </c:dPt>
          <c:cat>
            <c:strRef>
              <c:f>Sheet1!$A$2:$A$5</c:f>
              <c:strCache>
                <c:ptCount val="4"/>
                <c:pt idx="0">
                  <c:v>Q1</c:v>
                </c:pt>
                <c:pt idx="1">
                  <c:v>Q2</c:v>
                </c:pt>
                <c:pt idx="2">
                  <c:v>Q3</c:v>
                </c:pt>
                <c:pt idx="3">
                  <c:v>Q4</c:v>
                </c:pt>
              </c:strCache>
            </c:strRef>
          </c:cat>
          <c:val>
            <c:numRef>
              <c:f>Sheet1!$B$2:$B$5</c:f>
              <c:numCache>
                <c:formatCode>General</c:formatCode>
                <c:ptCount val="4"/>
                <c:pt idx="0">
                  <c:v>12.0</c:v>
                </c:pt>
                <c:pt idx="1">
                  <c:v>34.0</c:v>
                </c:pt>
                <c:pt idx="2">
                  <c:v>58.0</c:v>
                </c:pt>
                <c:pt idx="3">
                  <c:v>91.0</c:v>
                </c:pt>
              </c:numCache>
            </c:numRef>
          </c:val>
        </c:ser>
        <c:dLbls>
          <c:numFmt formatCode="#,##0" sourceLinked="0"/>
          <c:txPr>
            <a:bodyPr/>
            <a:lstStyle/>
            <a:p>
              <a:pPr>
                <a:defRPr sz="1300" b="1" i="0">
                  <a:solidFill>
                    <a:srgbClr val="1A1D21"/>
                  </a:solidFill>
                  <a:latin typeface="Helvetica"/>
                </a:defRPr>
              </a:pPr>
            </a:p>
          </c:txPr>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spPr>
          <a:ln>
            <a:solidFill>
              <a:srgbClr val="E3E6EA"/>
            </a:solidFill>
          </a:ln>
        </c:spPr>
        <c:txPr>
          <a:bodyPr/>
          <a:lstStyle/>
          <a:p>
            <a:pPr>
              <a:defRPr sz="1400">
                <a:solidFill>
                  <a:srgbClr val="5F6672"/>
                </a:solidFill>
                <a:latin typeface="Helvetica"/>
              </a:defRPr>
            </a:pPr>
          </a:p>
        </c:txPr>
        <c:crossAx val="-2113994440"/>
        <c:crosses val="autoZero"/>
        <c:auto val="1"/>
        <c:lblAlgn val="ctr"/>
        <c:lblOffset val="100"/>
        <c:noMultiLvlLbl val="0"/>
      </c:catAx>
      <c:valAx>
        <c:axId val="-2113994440"/>
        <c:scaling/>
        <c:delete val="0"/>
        <c:axPos val="l"/>
        <c:majorGridlines>
          <c:spPr>
            <a:ln>
              <a:solidFill>
                <a:srgbClr val="E3E6EA"/>
              </a:solidFill>
            </a:ln>
          </c:spPr>
        </c:majorGridlines>
        <c:majorTickMark val="out"/>
        <c:minorTickMark val="none"/>
        <c:tickLblPos val="nextTo"/>
        <c:spPr>
          <a:ln>
            <a:solidFill>
              <a:srgbClr val="E3E6EA"/>
            </a:solidFill>
          </a:ln>
        </c:spPr>
        <c:txPr>
          <a:bodyPr/>
          <a:lstStyle/>
          <a:p>
            <a:pPr>
              <a:defRPr sz="1400">
                <a:solidFill>
                  <a:srgbClr val="5F6672"/>
                </a:solidFill>
                <a:latin typeface="Helvetica"/>
              </a:defRPr>
            </a:pPr>
          </a:p>
        </c:txPr>
        <c:crossAx val="-2068027336"/>
        <c:crosses val="autoZero"/>
      </c:valAx>
    </c:plotArea>
    <c:dispBlanksAs val="gap"/>
  </c:chart>
  <c:txPr>
    <a:bodyPr/>
    <a:lstStyle/>
    <a:p>
      <a:pPr>
        <a:defRPr sz="1800">
          <a:solidFill>
            <a:srgbClr val="1A1D21"/>
          </a:solidFill>
          <a:latin typeface="Helvetica"/>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col"/>
        <c:grouping val="stacked"/>
        <c:ser>
          <c:idx val="0"/>
          <c:order val="0"/>
          <c:tx>
            <c:strRef>
              <c:f>Sheet1!$B$1</c:f>
              <c:strCache>
                <c:ptCount val="1"/>
                <c:pt idx="0">
                  <c:v>Ads</c:v>
                </c:pt>
              </c:strCache>
            </c:strRef>
          </c:tx>
          <c:spPr>
            <a:solidFill>
              <a:srgbClr val="1F5FA8"/>
            </a:solidFill>
            <a:ln w="28575">
              <a:solidFill>
                <a:srgbClr val="1F5FA8"/>
              </a:solidFill>
            </a:ln>
          </c:spPr>
          <c:dPt>
            <c:idx val="0"/>
            <c:spPr>
              <a:solidFill>
                <a:srgbClr val="1F5FA8"/>
              </a:solidFill>
            </c:spPr>
          </c:dPt>
          <c:dPt>
            <c:idx val="1"/>
            <c:spPr>
              <a:solidFill>
                <a:srgbClr val="1F5FA8"/>
              </a:solidFill>
            </c:spPr>
          </c:dPt>
          <c:dPt>
            <c:idx val="2"/>
            <c:spPr>
              <a:solidFill>
                <a:srgbClr val="1F5FA8"/>
              </a:solidFill>
            </c:spPr>
          </c:dPt>
          <c:dPt>
            <c:idx val="3"/>
            <c:spPr>
              <a:solidFill>
                <a:srgbClr val="1F5FA8"/>
              </a:solidFill>
            </c:spPr>
          </c:dPt>
          <c:cat>
            <c:strRef>
              <c:f>Sheet1!$A$2:$A$5</c:f>
              <c:strCache>
                <c:ptCount val="4"/>
                <c:pt idx="0">
                  <c:v>Q1</c:v>
                </c:pt>
                <c:pt idx="1">
                  <c:v>Q2</c:v>
                </c:pt>
                <c:pt idx="2">
                  <c:v>Q3</c:v>
                </c:pt>
                <c:pt idx="3">
                  <c:v>Q4</c:v>
                </c:pt>
              </c:strCache>
            </c:strRef>
          </c:cat>
          <c:val>
            <c:numRef>
              <c:f>Sheet1!$B$2:$B$5</c:f>
              <c:numCache>
                <c:formatCode>General</c:formatCode>
                <c:ptCount val="4"/>
                <c:pt idx="0">
                  <c:v>12.0</c:v>
                </c:pt>
                <c:pt idx="1">
                  <c:v>20.0</c:v>
                </c:pt>
                <c:pt idx="2">
                  <c:v>25.0</c:v>
                </c:pt>
                <c:pt idx="3">
                  <c:v>30.0</c:v>
                </c:pt>
              </c:numCache>
            </c:numRef>
          </c:val>
        </c:ser>
        <c:ser>
          <c:idx val="1"/>
          <c:order val="1"/>
          <c:tx>
            <c:strRef>
              <c:f>Sheet1!$C$1</c:f>
              <c:strCache>
                <c:ptCount val="1"/>
                <c:pt idx="0">
                  <c:v>Organic</c:v>
                </c:pt>
              </c:strCache>
            </c:strRef>
          </c:tx>
          <c:spPr>
            <a:solidFill>
              <a:srgbClr val="0F6E63"/>
            </a:solidFill>
            <a:ln w="28575">
              <a:solidFill>
                <a:srgbClr val="0F6E63"/>
              </a:solidFill>
            </a:ln>
          </c:spPr>
          <c:dPt>
            <c:idx val="0"/>
            <c:spPr>
              <a:solidFill>
                <a:srgbClr val="0F6E63"/>
              </a:solidFill>
            </c:spPr>
          </c:dPt>
          <c:dPt>
            <c:idx val="1"/>
            <c:spPr>
              <a:solidFill>
                <a:srgbClr val="0F6E63"/>
              </a:solidFill>
            </c:spPr>
          </c:dPt>
          <c:dPt>
            <c:idx val="2"/>
            <c:spPr>
              <a:solidFill>
                <a:srgbClr val="0F6E63"/>
              </a:solidFill>
            </c:spPr>
          </c:dPt>
          <c:dPt>
            <c:idx val="3"/>
            <c:spPr>
              <a:solidFill>
                <a:srgbClr val="0F6E63"/>
              </a:solidFill>
            </c:spPr>
          </c:dPt>
          <c:cat>
            <c:strRef>
              <c:f>Sheet1!$A$2:$A$5</c:f>
              <c:strCache>
                <c:ptCount val="4"/>
                <c:pt idx="0">
                  <c:v>Q1</c:v>
                </c:pt>
                <c:pt idx="1">
                  <c:v>Q2</c:v>
                </c:pt>
                <c:pt idx="2">
                  <c:v>Q3</c:v>
                </c:pt>
                <c:pt idx="3">
                  <c:v>Q4</c:v>
                </c:pt>
              </c:strCache>
            </c:strRef>
          </c:cat>
          <c:val>
            <c:numRef>
              <c:f>Sheet1!$C$2:$C$5</c:f>
              <c:numCache>
                <c:formatCode>General</c:formatCode>
                <c:ptCount val="4"/>
                <c:pt idx="0">
                  <c:v>8.0</c:v>
                </c:pt>
                <c:pt idx="1">
                  <c:v>20.0</c:v>
                </c:pt>
                <c:pt idx="2">
                  <c:v>39.0</c:v>
                </c:pt>
                <c:pt idx="3">
                  <c:v>62.0</c:v>
                </c:pt>
              </c:numCache>
            </c:numRef>
          </c:val>
        </c:ser>
        <c:dLbls>
          <c:numFmt formatCode="#,##0" sourceLinked="0"/>
          <c:txPr>
            <a:bodyPr/>
            <a:lstStyle/>
            <a:p>
              <a:pPr>
                <a:defRPr sz="1300" b="1" i="0">
                  <a:solidFill>
                    <a:srgbClr val="1A1D21"/>
                  </a:solidFill>
                  <a:latin typeface="Helvetica"/>
                </a:defRPr>
              </a:pPr>
            </a:p>
          </c:txPr>
          <c:showLegendKey val="0"/>
          <c:showVal val="1"/>
          <c:showCatName val="0"/>
          <c:showSerName val="0"/>
          <c:showPercent val="0"/>
          <c:showBubbleSize val="0"/>
          <c:showLeaderLines val="1"/>
        </c:dLbls>
        <c:gapWidth val="60"/>
        <c:overlap val="100"/>
        <c:axId val="-2068027336"/>
        <c:axId val="-2113994440"/>
      </c:barChart>
      <c:catAx>
        <c:axId val="-2068027336"/>
        <c:scaling>
          <c:orientation val="minMax"/>
        </c:scaling>
        <c:delete val="0"/>
        <c:axPos val="b"/>
        <c:majorTickMark val="out"/>
        <c:minorTickMark val="none"/>
        <c:tickLblPos val="nextTo"/>
        <c:spPr>
          <a:ln>
            <a:solidFill>
              <a:srgbClr val="E3E6EA"/>
            </a:solidFill>
          </a:ln>
        </c:spPr>
        <c:txPr>
          <a:bodyPr/>
          <a:lstStyle/>
          <a:p>
            <a:pPr>
              <a:defRPr sz="1400">
                <a:solidFill>
                  <a:srgbClr val="5F6672"/>
                </a:solidFill>
                <a:latin typeface="Helvetica"/>
              </a:defRPr>
            </a:pPr>
          </a:p>
        </c:txPr>
        <c:crossAx val="-2113994440"/>
        <c:crosses val="autoZero"/>
        <c:auto val="1"/>
        <c:lblAlgn val="ctr"/>
        <c:lblOffset val="100"/>
        <c:noMultiLvlLbl val="0"/>
      </c:catAx>
      <c:valAx>
        <c:axId val="-2113994440"/>
        <c:scaling/>
        <c:delete val="0"/>
        <c:axPos val="l"/>
        <c:majorGridlines>
          <c:spPr>
            <a:ln>
              <a:solidFill>
                <a:srgbClr val="E3E6EA"/>
              </a:solidFill>
            </a:ln>
          </c:spPr>
        </c:majorGridlines>
        <c:majorTickMark val="out"/>
        <c:minorTickMark val="none"/>
        <c:tickLblPos val="nextTo"/>
        <c:spPr>
          <a:ln>
            <a:solidFill>
              <a:srgbClr val="E3E6EA"/>
            </a:solidFill>
          </a:ln>
        </c:spPr>
        <c:txPr>
          <a:bodyPr/>
          <a:lstStyle/>
          <a:p>
            <a:pPr>
              <a:defRPr sz="1400">
                <a:solidFill>
                  <a:srgbClr val="5F6672"/>
                </a:solidFill>
                <a:latin typeface="Helvetica"/>
              </a:defRPr>
            </a:pPr>
          </a:p>
        </c:txPr>
        <c:crossAx val="-2068027336"/>
        <c:crosses val="autoZero"/>
      </c:valAx>
    </c:plotArea>
    <c:legend>
      <c:legendPos val="b"/>
      <c:overlay val="0"/>
      <c:txPr>
        <a:bodyPr/>
        <a:lstStyle/>
        <a:p>
          <a:pPr>
            <a:defRPr sz="1400">
              <a:solidFill>
                <a:srgbClr val="1A1D21"/>
              </a:solidFill>
              <a:latin typeface="Helvetica"/>
            </a:defRPr>
          </a:pPr>
        </a:p>
      </c:txPr>
    </c:legend>
    <c:dispBlanksAs val="gap"/>
  </c:chart>
  <c:txPr>
    <a:bodyPr/>
    <a:lstStyle/>
    <a:p>
      <a:pPr>
        <a:defRPr sz="1800">
          <a:solidFill>
            <a:srgbClr val="1A1D21"/>
          </a:solidFill>
          <a:latin typeface="Helvetica"/>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col"/>
        <c:grouping val="percentStacked"/>
        <c:ser>
          <c:idx val="0"/>
          <c:order val="0"/>
          <c:tx>
            <c:strRef>
              <c:f>Sheet1!$B$1</c:f>
              <c:strCache>
                <c:ptCount val="1"/>
                <c:pt idx="0">
                  <c:v>Ads</c:v>
                </c:pt>
              </c:strCache>
            </c:strRef>
          </c:tx>
          <c:spPr>
            <a:solidFill>
              <a:srgbClr val="1F5FA8"/>
            </a:solidFill>
            <a:ln w="28575">
              <a:solidFill>
                <a:srgbClr val="1F5FA8"/>
              </a:solidFill>
            </a:ln>
          </c:spPr>
          <c:dPt>
            <c:idx val="0"/>
            <c:spPr>
              <a:solidFill>
                <a:srgbClr val="1F5FA8"/>
              </a:solidFill>
            </c:spPr>
          </c:dPt>
          <c:dPt>
            <c:idx val="1"/>
            <c:spPr>
              <a:solidFill>
                <a:srgbClr val="1F5FA8"/>
              </a:solidFill>
            </c:spPr>
          </c:dPt>
          <c:dPt>
            <c:idx val="2"/>
            <c:spPr>
              <a:solidFill>
                <a:srgbClr val="1F5FA8"/>
              </a:solidFill>
            </c:spPr>
          </c:dPt>
          <c:dPt>
            <c:idx val="3"/>
            <c:spPr>
              <a:solidFill>
                <a:srgbClr val="1F5FA8"/>
              </a:solidFill>
            </c:spPr>
          </c:dPt>
          <c:cat>
            <c:strRef>
              <c:f>Sheet1!$A$2:$A$5</c:f>
              <c:strCache>
                <c:ptCount val="4"/>
                <c:pt idx="0">
                  <c:v>Q1</c:v>
                </c:pt>
                <c:pt idx="1">
                  <c:v>Q2</c:v>
                </c:pt>
                <c:pt idx="2">
                  <c:v>Q3</c:v>
                </c:pt>
                <c:pt idx="3">
                  <c:v>Q4</c:v>
                </c:pt>
              </c:strCache>
            </c:strRef>
          </c:cat>
          <c:val>
            <c:numRef>
              <c:f>Sheet1!$B$2:$B$5</c:f>
              <c:numCache>
                <c:formatCode>General</c:formatCode>
                <c:ptCount val="4"/>
                <c:pt idx="0">
                  <c:v>12.0</c:v>
                </c:pt>
                <c:pt idx="1">
                  <c:v>20.0</c:v>
                </c:pt>
                <c:pt idx="2">
                  <c:v>25.0</c:v>
                </c:pt>
                <c:pt idx="3">
                  <c:v>30.0</c:v>
                </c:pt>
              </c:numCache>
            </c:numRef>
          </c:val>
        </c:ser>
        <c:ser>
          <c:idx val="1"/>
          <c:order val="1"/>
          <c:tx>
            <c:strRef>
              <c:f>Sheet1!$C$1</c:f>
              <c:strCache>
                <c:ptCount val="1"/>
                <c:pt idx="0">
                  <c:v>Organic</c:v>
                </c:pt>
              </c:strCache>
            </c:strRef>
          </c:tx>
          <c:spPr>
            <a:solidFill>
              <a:srgbClr val="0F6E63"/>
            </a:solidFill>
            <a:ln w="28575">
              <a:solidFill>
                <a:srgbClr val="0F6E63"/>
              </a:solidFill>
            </a:ln>
          </c:spPr>
          <c:dPt>
            <c:idx val="0"/>
            <c:spPr>
              <a:solidFill>
                <a:srgbClr val="0F6E63"/>
              </a:solidFill>
            </c:spPr>
          </c:dPt>
          <c:dPt>
            <c:idx val="1"/>
            <c:spPr>
              <a:solidFill>
                <a:srgbClr val="0F6E63"/>
              </a:solidFill>
            </c:spPr>
          </c:dPt>
          <c:dPt>
            <c:idx val="2"/>
            <c:spPr>
              <a:solidFill>
                <a:srgbClr val="0F6E63"/>
              </a:solidFill>
            </c:spPr>
          </c:dPt>
          <c:dPt>
            <c:idx val="3"/>
            <c:spPr>
              <a:solidFill>
                <a:srgbClr val="0F6E63"/>
              </a:solidFill>
            </c:spPr>
          </c:dPt>
          <c:cat>
            <c:strRef>
              <c:f>Sheet1!$A$2:$A$5</c:f>
              <c:strCache>
                <c:ptCount val="4"/>
                <c:pt idx="0">
                  <c:v>Q1</c:v>
                </c:pt>
                <c:pt idx="1">
                  <c:v>Q2</c:v>
                </c:pt>
                <c:pt idx="2">
                  <c:v>Q3</c:v>
                </c:pt>
                <c:pt idx="3">
                  <c:v>Q4</c:v>
                </c:pt>
              </c:strCache>
            </c:strRef>
          </c:cat>
          <c:val>
            <c:numRef>
              <c:f>Sheet1!$C$2:$C$5</c:f>
              <c:numCache>
                <c:formatCode>General</c:formatCode>
                <c:ptCount val="4"/>
                <c:pt idx="0">
                  <c:v>8.0</c:v>
                </c:pt>
                <c:pt idx="1">
                  <c:v>20.0</c:v>
                </c:pt>
                <c:pt idx="2">
                  <c:v>39.0</c:v>
                </c:pt>
                <c:pt idx="3">
                  <c:v>62.0</c:v>
                </c:pt>
              </c:numCache>
            </c:numRef>
          </c:val>
        </c:ser>
        <c:dLbls>
          <c:numFmt formatCode="#,##0" sourceLinked="0"/>
          <c:txPr>
            <a:bodyPr/>
            <a:lstStyle/>
            <a:p>
              <a:pPr>
                <a:defRPr sz="1300" b="1" i="0">
                  <a:solidFill>
                    <a:srgbClr val="1A1D21"/>
                  </a:solidFill>
                  <a:latin typeface="Helvetica"/>
                </a:defRPr>
              </a:pPr>
            </a:p>
          </c:txPr>
          <c:showLegendKey val="0"/>
          <c:showVal val="1"/>
          <c:showCatName val="0"/>
          <c:showSerName val="0"/>
          <c:showPercent val="0"/>
          <c:showBubbleSize val="0"/>
          <c:showLeaderLines val="1"/>
        </c:dLbls>
        <c:gapWidth val="60"/>
        <c:overlap val="100"/>
        <c:axId val="-2068027336"/>
        <c:axId val="-2113994440"/>
      </c:barChart>
      <c:catAx>
        <c:axId val="-2068027336"/>
        <c:scaling>
          <c:orientation val="minMax"/>
        </c:scaling>
        <c:delete val="0"/>
        <c:axPos val="b"/>
        <c:majorTickMark val="out"/>
        <c:minorTickMark val="none"/>
        <c:tickLblPos val="nextTo"/>
        <c:spPr>
          <a:ln>
            <a:solidFill>
              <a:srgbClr val="E3E6EA"/>
            </a:solidFill>
          </a:ln>
        </c:spPr>
        <c:txPr>
          <a:bodyPr/>
          <a:lstStyle/>
          <a:p>
            <a:pPr>
              <a:defRPr sz="1400">
                <a:solidFill>
                  <a:srgbClr val="5F6672"/>
                </a:solidFill>
                <a:latin typeface="Helvetica"/>
              </a:defRPr>
            </a:pPr>
          </a:p>
        </c:txPr>
        <c:crossAx val="-2113994440"/>
        <c:crosses val="autoZero"/>
        <c:auto val="1"/>
        <c:lblAlgn val="ctr"/>
        <c:lblOffset val="100"/>
        <c:noMultiLvlLbl val="0"/>
      </c:catAx>
      <c:valAx>
        <c:axId val="-2113994440"/>
        <c:scaling/>
        <c:delete val="0"/>
        <c:axPos val="l"/>
        <c:majorGridlines>
          <c:spPr>
            <a:ln>
              <a:solidFill>
                <a:srgbClr val="E3E6EA"/>
              </a:solidFill>
            </a:ln>
          </c:spPr>
        </c:majorGridlines>
        <c:numFmt formatCode="0%" sourceLinked="0"/>
        <c:majorTickMark val="out"/>
        <c:minorTickMark val="none"/>
        <c:tickLblPos val="nextTo"/>
        <c:spPr>
          <a:ln>
            <a:solidFill>
              <a:srgbClr val="E3E6EA"/>
            </a:solidFill>
          </a:ln>
        </c:spPr>
        <c:txPr>
          <a:bodyPr/>
          <a:lstStyle/>
          <a:p>
            <a:pPr>
              <a:defRPr sz="1400">
                <a:solidFill>
                  <a:srgbClr val="5F6672"/>
                </a:solidFill>
                <a:latin typeface="Helvetica"/>
              </a:defRPr>
            </a:pPr>
          </a:p>
        </c:txPr>
        <c:crossAx val="-2068027336"/>
        <c:crosses val="autoZero"/>
      </c:valAx>
    </c:plotArea>
    <c:legend>
      <c:legendPos val="b"/>
      <c:overlay val="0"/>
      <c:txPr>
        <a:bodyPr/>
        <a:lstStyle/>
        <a:p>
          <a:pPr>
            <a:defRPr sz="1400">
              <a:solidFill>
                <a:srgbClr val="1A1D21"/>
              </a:solidFill>
              <a:latin typeface="Helvetica"/>
            </a:defRPr>
          </a:pPr>
        </a:p>
      </c:txPr>
    </c:legend>
    <c:dispBlanksAs val="gap"/>
  </c:chart>
  <c:txPr>
    <a:bodyPr/>
    <a:lstStyle/>
    <a:p>
      <a:pPr>
        <a:defRPr sz="1800">
          <a:solidFill>
            <a:srgbClr val="1A1D21"/>
          </a:solidFill>
          <a:latin typeface="Helvetica"/>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roundedCorners val="0"/>
  <c:chart>
    <c:autoTitleDeleted val="0"/>
    <c:plotArea>
      <c:layout/>
      <c:areaChart>
        <c:grouping val="standard"/>
        <c:varyColors val="0"/>
        <c:ser>
          <c:idx val="0"/>
          <c:order val="0"/>
          <c:tx>
            <c:strRef>
              <c:f>Sheet1!$B$1</c:f>
              <c:strCache>
                <c:ptCount val="1"/>
                <c:pt idx="0">
                  <c:v/>
                </c:pt>
              </c:strCache>
            </c:strRef>
          </c:tx>
          <c:spPr>
            <a:solidFill>
              <a:srgbClr val="1F5FA8"/>
            </a:solidFill>
            <a:ln w="28575">
              <a:solidFill>
                <a:srgbClr val="1F5FA8"/>
              </a:solidFill>
            </a:ln>
          </c:spPr>
          <c:dPt>
            <c:idx val="0"/>
            <c:spPr>
              <a:solidFill>
                <a:srgbClr val="1F5FA8"/>
              </a:solidFill>
            </c:spPr>
          </c:dPt>
          <c:dPt>
            <c:idx val="1"/>
            <c:spPr>
              <a:solidFill>
                <a:srgbClr val="1F5FA8"/>
              </a:solidFill>
            </c:spPr>
          </c:dPt>
          <c:dPt>
            <c:idx val="2"/>
            <c:spPr>
              <a:solidFill>
                <a:srgbClr val="1F5FA8"/>
              </a:solidFill>
            </c:spPr>
          </c:dPt>
          <c:dPt>
            <c:idx val="3"/>
            <c:spPr>
              <a:solidFill>
                <a:srgbClr val="1F5FA8"/>
              </a:solidFill>
            </c:spPr>
          </c:dPt>
          <c:dPt>
            <c:idx val="4"/>
            <c:spPr>
              <a:solidFill>
                <a:srgbClr val="1F5FA8"/>
              </a:solidFill>
            </c:spPr>
          </c:dPt>
          <c:dPt>
            <c:idx val="5"/>
            <c:spPr>
              <a:solidFill>
                <a:srgbClr val="1F5FA8"/>
              </a:solidFill>
            </c:spPr>
          </c:dPt>
          <c:cat>
            <c:strRef>
              <c:f>Sheet1!$A$2:$A$7</c:f>
              <c:strCache>
                <c:ptCount val="6"/>
                <c:pt idx="0">
                  <c:v>Jan</c:v>
                </c:pt>
                <c:pt idx="1">
                  <c:v>Feb</c:v>
                </c:pt>
                <c:pt idx="2">
                  <c:v>Mar</c:v>
                </c:pt>
                <c:pt idx="3">
                  <c:v>Apr</c:v>
                </c:pt>
                <c:pt idx="4">
                  <c:v>May</c:v>
                </c:pt>
                <c:pt idx="5">
                  <c:v>Jun</c:v>
                </c:pt>
              </c:strCache>
            </c:strRef>
          </c:cat>
          <c:val>
            <c:numRef>
              <c:f>Sheet1!$B$2:$B$7</c:f>
              <c:numCache>
                <c:formatCode>General</c:formatCode>
                <c:ptCount val="6"/>
                <c:pt idx="0">
                  <c:v>4.0</c:v>
                </c:pt>
                <c:pt idx="1">
                  <c:v>11.0</c:v>
                </c:pt>
                <c:pt idx="2">
                  <c:v>19.0</c:v>
                </c:pt>
                <c:pt idx="3">
                  <c:v>33.0</c:v>
                </c:pt>
                <c:pt idx="4">
                  <c:v>52.0</c:v>
                </c:pt>
                <c:pt idx="5">
                  <c:v>80.0</c:v>
                </c:pt>
              </c:numCache>
            </c:numRef>
          </c:val>
        </c:ser>
        <c:dLbls>
          <c:numFmt formatCode="#,##0" sourceLinked="0"/>
          <c:txPr>
            <a:bodyPr/>
            <a:lstStyle/>
            <a:p>
              <a:pPr>
                <a:defRPr sz="1300" b="1" i="0">
                  <a:solidFill>
                    <a:srgbClr val="1A1D21"/>
                  </a:solidFill>
                  <a:latin typeface="Helvetica"/>
                </a:defRPr>
              </a:pPr>
            </a:p>
          </c:txPr>
          <c:showLegendKey val="0"/>
          <c:showVal val="0"/>
          <c:showCatName val="0"/>
          <c:showSerName val="0"/>
          <c:showPercent val="0"/>
          <c:showBubbleSize val="0"/>
        </c:dLbls>
        <c:axId val="-2101159928"/>
        <c:axId val="-2100718248"/>
      </c:areaChart>
      <c:catAx>
        <c:axId val="-2101159928"/>
        <c:scaling>
          <c:orientation val="minMax"/>
        </c:scaling>
        <c:delete val="0"/>
        <c:axPos val="b"/>
        <c:numFmt formatCode="General" sourceLinked="1"/>
        <c:majorTickMark val="out"/>
        <c:minorTickMark val="none"/>
        <c:tickLblPos val="nextTo"/>
        <c:spPr>
          <a:ln>
            <a:solidFill>
              <a:srgbClr val="E3E6EA"/>
            </a:solidFill>
          </a:ln>
        </c:spPr>
        <c:txPr>
          <a:bodyPr/>
          <a:lstStyle/>
          <a:p>
            <a:pPr>
              <a:defRPr sz="1400">
                <a:solidFill>
                  <a:srgbClr val="5F6672"/>
                </a:solidFill>
                <a:latin typeface="Helvetica"/>
              </a:defRPr>
            </a:pPr>
          </a:p>
        </c:txPr>
        <c:crossAx val="-2100718248"/>
        <c:crosses val="autoZero"/>
        <c:auto val="1"/>
        <c:lblAlgn val="ctr"/>
        <c:lblOffset val="100"/>
        <c:noMultiLvlLbl val="0"/>
      </c:catAx>
      <c:valAx>
        <c:axId val="-2100718248"/>
        <c:scaling>
          <c:orientation val="minMax"/>
        </c:scaling>
        <c:delete val="0"/>
        <c:axPos val="l"/>
        <c:majorGridlines>
          <c:spPr>
            <a:ln>
              <a:solidFill>
                <a:srgbClr val="E3E6EA"/>
              </a:solidFill>
            </a:ln>
          </c:spPr>
        </c:majorGridlines>
        <c:numFmt formatCode="General" sourceLinked="1"/>
        <c:majorTickMark val="out"/>
        <c:minorTickMark val="none"/>
        <c:tickLblPos val="nextTo"/>
        <c:spPr>
          <a:ln>
            <a:solidFill>
              <a:srgbClr val="E3E6EA"/>
            </a:solidFill>
          </a:ln>
        </c:spPr>
        <c:txPr>
          <a:bodyPr/>
          <a:lstStyle/>
          <a:p>
            <a:pPr>
              <a:defRPr sz="1400">
                <a:solidFill>
                  <a:srgbClr val="5F6672"/>
                </a:solidFill>
                <a:latin typeface="Helvetica"/>
              </a:defRPr>
            </a:pPr>
          </a:p>
        </c:txPr>
        <c:crossAx val="-2101159928"/>
        <c:crosses val="autoZero"/>
        <c:crossBetween val="midCat"/>
      </c:valAx>
    </c:plotArea>
    <c:plotVisOnly val="1"/>
    <c:dispBlanksAs val="zero"/>
    <c:showDLblsOverMax val="0"/>
  </c:chart>
  <c:txPr>
    <a:bodyPr/>
    <a:lstStyle/>
    <a:p>
      <a:pPr>
        <a:defRPr sz="1800">
          <a:solidFill>
            <a:srgbClr val="1A1D21"/>
          </a:solidFill>
          <a:latin typeface="Helvetica"/>
        </a:defRPr>
      </a:pPr>
      <a:endParaR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roundedCorners val="0"/>
  <c:chart>
    <c:autoTitleDeleted val="0"/>
    <c:plotArea>
      <c:layout/>
      <c:doughnutChart>
        <c:varyColors val="1"/>
        <c:ser>
          <c:idx val="0"/>
          <c:order val="0"/>
          <c:tx>
            <c:strRef>
              <c:f>Sheet1!$B$1</c:f>
              <c:strCache>
                <c:ptCount val="1"/>
                <c:pt idx="0">
                  <c:v/>
                </c:pt>
              </c:strCache>
            </c:strRef>
          </c:tx>
          <c:dPt>
            <c:idx val="0"/>
            <c:spPr>
              <a:solidFill>
                <a:srgbClr val="1F5FA8"/>
              </a:solidFill>
            </c:spPr>
          </c:dPt>
          <c:dPt>
            <c:idx val="1"/>
            <c:spPr>
              <a:solidFill>
                <a:srgbClr val="0F6E63"/>
              </a:solidFill>
            </c:spPr>
          </c:dPt>
          <c:dPt>
            <c:idx val="2"/>
            <c:spPr>
              <a:solidFill>
                <a:srgbClr val="A8431C"/>
              </a:solidFill>
            </c:spPr>
          </c:dPt>
          <c:dPt>
            <c:idx val="3"/>
            <c:spPr>
              <a:solidFill>
                <a:srgbClr val="6A3FA0"/>
              </a:solidFill>
            </c:spPr>
          </c:dPt>
          <c:cat>
            <c:strRef>
              <c:f>Sheet1!$A$2:$A$5</c:f>
              <c:strCache>
                <c:ptCount val="4"/>
                <c:pt idx="0">
                  <c:v>Enterprise</c:v>
                </c:pt>
                <c:pt idx="1">
                  <c:v>SMB</c:v>
                </c:pt>
                <c:pt idx="2">
                  <c:v>Individual</c:v>
                </c:pt>
                <c:pt idx="3">
                  <c:v>Education</c:v>
                </c:pt>
              </c:strCache>
            </c:strRef>
          </c:cat>
          <c:val>
            <c:numRef>
              <c:f>Sheet1!$B$2:$B$5</c:f>
              <c:numCache>
                <c:formatCode>General</c:formatCode>
                <c:ptCount val="4"/>
                <c:pt idx="0">
                  <c:v>38.0</c:v>
                </c:pt>
                <c:pt idx="1">
                  <c:v>29.0</c:v>
                </c:pt>
                <c:pt idx="2">
                  <c:v>21.0</c:v>
                </c:pt>
                <c:pt idx="3">
                  <c:v>12.0</c:v>
                </c:pt>
              </c:numCache>
            </c:numRef>
          </c:val>
        </c:ser>
        <c:dLbls>
          <c:numFmt formatCode="#,##0" sourceLinked="0"/>
          <c:txPr>
            <a:bodyPr/>
            <a:lstStyle/>
            <a:p>
              <a:pPr>
                <a:defRPr sz="1300" b="1" i="0">
                  <a:solidFill>
                    <a:srgbClr val="1A1D21"/>
                  </a:solidFill>
                  <a:latin typeface="Helvetica"/>
                </a:defRPr>
              </a:pPr>
            </a:p>
          </c:txPr>
          <c:showLegendKey val="0"/>
          <c:showVal val="0"/>
          <c:showCatName val="1"/>
          <c:showSerName val="0"/>
          <c:showPercent val="0"/>
          <c:showBubbleSize val="0"/>
          <c:showLeaderLines val="1"/>
        </c:dLbls>
        <c:firstSliceAng val="0"/>
        <c:holeSize val="50"/>
      </c:doughnutChart>
    </c:plotArea>
    <c:plotVisOnly val="1"/>
    <c:dispBlanksAs val="gap"/>
    <c:showDLblsOverMax val="0"/>
  </c:chart>
  <c:txPr>
    <a:bodyPr/>
    <a:lstStyle/>
    <a:p>
      <a:pPr>
        <a:defRPr sz="1800">
          <a:solidFill>
            <a:srgbClr val="1A1D21"/>
          </a:solidFill>
          <a:latin typeface="Helvetica"/>
        </a:defRPr>
      </a:pPr>
      <a:endParaRP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0"/>
    <c:plotArea>
      <c:lineChart>
        <c:grouping val="standard"/>
        <c:varyColors val="0"/>
        <c:ser>
          <c:idx val="0"/>
          <c:order val="0"/>
          <c:tx>
            <c:strRef>
              <c:f>Sheet1!$B$1</c:f>
              <c:strCache>
                <c:ptCount val="1"/>
                <c:pt idx="0">
                  <c:v/>
                </c:pt>
              </c:strCache>
            </c:strRef>
          </c:tx>
          <c:spPr>
            <a:solidFill>
              <a:srgbClr val="1F5FA8"/>
            </a:solidFill>
            <a:ln w="28575">
              <a:solidFill>
                <a:srgbClr val="1F5FA8"/>
              </a:solidFill>
            </a:ln>
          </c:spPr>
          <c:marker>
            <c:symbol val="circle"/>
            <c:size val="8"/>
            <c:spPr>
              <a:solidFill>
                <a:srgbClr val="1F5FA8"/>
              </a:solidFill>
            </c:spPr>
          </c:marker>
          <c:cat>
            <c:strRef>
              <c:f>Sheet1!$A$2:$A$7</c:f>
              <c:strCache>
                <c:ptCount val="6"/>
                <c:pt idx="0">
                  <c:v>W1</c:v>
                </c:pt>
                <c:pt idx="1">
                  <c:v>W2</c:v>
                </c:pt>
                <c:pt idx="2">
                  <c:v>W3</c:v>
                </c:pt>
                <c:pt idx="3">
                  <c:v>W4</c:v>
                </c:pt>
                <c:pt idx="4">
                  <c:v>W5</c:v>
                </c:pt>
                <c:pt idx="5">
                  <c:v>W6</c:v>
                </c:pt>
              </c:strCache>
            </c:strRef>
          </c:cat>
          <c:val>
            <c:numRef>
              <c:f>Sheet1!$B$2:$B$7</c:f>
              <c:numCache>
                <c:formatCode>General</c:formatCode>
                <c:ptCount val="6"/>
                <c:pt idx="0">
                  <c:v>21.0</c:v>
                </c:pt>
                <c:pt idx="1">
                  <c:v>18.0</c:v>
                </c:pt>
                <c:pt idx="2">
                  <c:v>27.0</c:v>
                </c:pt>
                <c:pt idx="3">
                  <c:v>24.0</c:v>
                </c:pt>
                <c:pt idx="4">
                  <c:v>33.0</c:v>
                </c:pt>
                <c:pt idx="5">
                  <c:v>30.0</c:v>
                </c:pt>
              </c:numCache>
            </c:numRef>
          </c:val>
          <c:smooth val="0"/>
        </c:ser>
        <c:dLbls>
          <c:numFmt formatCode="#,##0" sourceLinked="0"/>
          <c:txPr>
            <a:bodyPr/>
            <a:lstStyle/>
            <a:p>
              <a:pPr>
                <a:defRPr sz="1300" b="1" i="0">
                  <a:solidFill>
                    <a:srgbClr val="1A1D21"/>
                  </a:solidFill>
                  <a:latin typeface="Helvetica"/>
                </a:defRPr>
              </a:pPr>
            </a:p>
          </c:txPr>
          <c:dLblPos val="t"/>
          <c:showLegendKey val="0"/>
          <c:showVal val="1"/>
          <c:showCatName val="0"/>
          <c:showSerName val="0"/>
          <c:showPercent val="0"/>
          <c:showBubbleSize val="0"/>
          <c:showLeaderLines val="1"/>
        </c:dLbls>
        <c:marker val="1"/>
        <c:smooth val="0"/>
        <c:axId val="2118791784"/>
        <c:axId val="2140495176"/>
      </c:lineChart>
      <c:catAx>
        <c:axId val="2118791784"/>
        <c:scaling>
          <c:orientation val="minMax"/>
        </c:scaling>
        <c:delete val="0"/>
        <c:axPos val="b"/>
        <c:majorTickMark val="out"/>
        <c:minorTickMark val="none"/>
        <c:tickLblPos val="nextTo"/>
        <c:spPr>
          <a:ln>
            <a:solidFill>
              <a:srgbClr val="E3E6EA"/>
            </a:solidFill>
          </a:ln>
        </c:spPr>
        <c:txPr>
          <a:bodyPr/>
          <a:lstStyle/>
          <a:p>
            <a:pPr>
              <a:defRPr sz="1400">
                <a:solidFill>
                  <a:srgbClr val="5F6672"/>
                </a:solidFill>
                <a:latin typeface="Helvetica"/>
              </a:defRPr>
            </a:pPr>
          </a:p>
        </c:txPr>
        <c:crossAx val="2140495176"/>
        <c:crosses val="autoZero"/>
        <c:auto val="1"/>
        <c:lblAlgn val="ctr"/>
        <c:lblOffset val="100"/>
        <c:noMultiLvlLbl val="0"/>
      </c:catAx>
      <c:valAx>
        <c:axId val="2140495176"/>
        <c:scaling/>
        <c:delete val="0"/>
        <c:axPos val="l"/>
        <c:majorGridlines>
          <c:spPr>
            <a:ln>
              <a:solidFill>
                <a:srgbClr val="E3E6EA"/>
              </a:solidFill>
            </a:ln>
          </c:spPr>
        </c:majorGridlines>
        <c:majorTickMark val="out"/>
        <c:minorTickMark val="none"/>
        <c:tickLblPos val="nextTo"/>
        <c:spPr>
          <a:ln>
            <a:solidFill>
              <a:srgbClr val="E3E6EA"/>
            </a:solidFill>
          </a:ln>
        </c:spPr>
        <c:txPr>
          <a:bodyPr/>
          <a:lstStyle/>
          <a:p>
            <a:pPr>
              <a:defRPr sz="1400">
                <a:solidFill>
                  <a:srgbClr val="5F6672"/>
                </a:solidFill>
                <a:latin typeface="Helvetica"/>
              </a:defRPr>
            </a:pPr>
          </a:p>
        </c:txPr>
        <c:crossAx val="2118791784"/>
        <c:crosses val="autoZero"/>
      </c:valAx>
    </c:plotArea>
    <c:plotVisOnly val="1"/>
    <c:dispBlanksAs val="gap"/>
    <c:showDLblsOverMax val="0"/>
  </c:chart>
  <c:txPr>
    <a:bodyPr/>
    <a:lstStyle/>
    <a:p>
      <a:pPr>
        <a:defRPr sz="1800">
          <a:solidFill>
            <a:srgbClr val="1A1D21"/>
          </a:solidFill>
          <a:latin typeface="Helvetica"/>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0"/>
    <c:plotArea>
      <c:layout>
        <c:manualLayout>
          <c:layoutTarget val="inner"/>
          <c:xMode val="edge"/>
          <c:yMode val="edge"/>
          <c:x val="0.0898"/>
          <c:y val="0.0400"/>
          <c:w val="0.7820"/>
          <c:h val="0.8000"/>
        </c:manualLayout>
      </c:layout>
      <c:barChart>
        <c:barDir val="bar"/>
        <c:grouping val="stacked"/>
        <c:ser>
          <c:idx val="0"/>
          <c:order val="0"/>
          <c:tx>
            <c:strRef>
              <c:f>Sheet1!$B$1</c:f>
              <c:strCache>
                <c:ptCount val="1"/>
                <c:pt idx="0">
                  <c:v>Bugs</c:v>
                </c:pt>
              </c:strCache>
            </c:strRef>
          </c:tx>
          <c:spPr>
            <a:solidFill>
              <a:srgbClr val="1F5FA8"/>
            </a:solidFill>
            <a:ln w="28575">
              <a:solidFill>
                <a:srgbClr val="1F5FA8"/>
              </a:solidFill>
            </a:ln>
          </c:spPr>
          <c:dPt>
            <c:idx val="0"/>
            <c:spPr>
              <a:solidFill>
                <a:srgbClr val="1F5FA8"/>
              </a:solidFill>
            </c:spPr>
          </c:dPt>
          <c:dPt>
            <c:idx val="1"/>
            <c:spPr>
              <a:solidFill>
                <a:srgbClr val="1F5FA8"/>
              </a:solidFill>
            </c:spPr>
          </c:dPt>
          <c:dPt>
            <c:idx val="2"/>
            <c:spPr>
              <a:solidFill>
                <a:srgbClr val="1F5FA8"/>
              </a:solidFill>
            </c:spPr>
          </c:dPt>
          <c:cat>
            <c:strRef>
              <c:f>Sheet1!$A$2:$A$4</c:f>
              <c:strCache>
                <c:ptCount val="3"/>
                <c:pt idx="0">
                  <c:v>Platform</c:v>
                </c:pt>
                <c:pt idx="1">
                  <c:v>Growth</c:v>
                </c:pt>
                <c:pt idx="2">
                  <c:v>Infra</c:v>
                </c:pt>
              </c:strCache>
            </c:strRef>
          </c:cat>
          <c:val>
            <c:numRef>
              <c:f>Sheet1!$B$2:$B$4</c:f>
              <c:numCache>
                <c:formatCode>General</c:formatCode>
                <c:ptCount val="3"/>
                <c:pt idx="0">
                  <c:v>12.0</c:v>
                </c:pt>
                <c:pt idx="1">
                  <c:v>18.0</c:v>
                </c:pt>
                <c:pt idx="2">
                  <c:v>9.0</c:v>
                </c:pt>
              </c:numCache>
            </c:numRef>
          </c:val>
        </c:ser>
        <c:ser>
          <c:idx val="1"/>
          <c:order val="1"/>
          <c:tx>
            <c:strRef>
              <c:f>Sheet1!$C$1</c:f>
              <c:strCache>
                <c:ptCount val="1"/>
                <c:pt idx="0">
                  <c:v>Features</c:v>
                </c:pt>
              </c:strCache>
            </c:strRef>
          </c:tx>
          <c:spPr>
            <a:solidFill>
              <a:srgbClr val="0F6E63"/>
            </a:solidFill>
            <a:ln w="28575">
              <a:solidFill>
                <a:srgbClr val="0F6E63"/>
              </a:solidFill>
            </a:ln>
          </c:spPr>
          <c:dPt>
            <c:idx val="0"/>
            <c:spPr>
              <a:solidFill>
                <a:srgbClr val="0F6E63"/>
              </a:solidFill>
            </c:spPr>
          </c:dPt>
          <c:dPt>
            <c:idx val="1"/>
            <c:spPr>
              <a:solidFill>
                <a:srgbClr val="0F6E63"/>
              </a:solidFill>
            </c:spPr>
          </c:dPt>
          <c:dPt>
            <c:idx val="2"/>
            <c:spPr>
              <a:solidFill>
                <a:srgbClr val="0F6E63"/>
              </a:solidFill>
            </c:spPr>
          </c:dPt>
          <c:cat>
            <c:strRef>
              <c:f>Sheet1!$A$2:$A$4</c:f>
              <c:strCache>
                <c:ptCount val="3"/>
                <c:pt idx="0">
                  <c:v>Platform</c:v>
                </c:pt>
                <c:pt idx="1">
                  <c:v>Growth</c:v>
                </c:pt>
                <c:pt idx="2">
                  <c:v>Infra</c:v>
                </c:pt>
              </c:strCache>
            </c:strRef>
          </c:cat>
          <c:val>
            <c:numRef>
              <c:f>Sheet1!$C$2:$C$4</c:f>
              <c:numCache>
                <c:formatCode>General</c:formatCode>
                <c:ptCount val="3"/>
                <c:pt idx="0">
                  <c:v>20.0</c:v>
                </c:pt>
                <c:pt idx="1">
                  <c:v>10.0</c:v>
                </c:pt>
                <c:pt idx="2">
                  <c:v>15.0</c:v>
                </c:pt>
              </c:numCache>
            </c:numRef>
          </c:val>
        </c:ser>
        <c:dLbls>
          <c:numFmt formatCode="#,##0" sourceLinked="0"/>
          <c:txPr>
            <a:bodyPr/>
            <a:lstStyle/>
            <a:p>
              <a:pPr>
                <a:defRPr sz="1300" b="1" i="0">
                  <a:solidFill>
                    <a:srgbClr val="1A1D21"/>
                  </a:solidFill>
                  <a:latin typeface="Helvetica"/>
                </a:defRPr>
              </a:pPr>
            </a:p>
          </c:txPr>
          <c:showLegendKey val="0"/>
          <c:showVal val="1"/>
          <c:showCatName val="0"/>
          <c:showSerName val="0"/>
          <c:showPercent val="0"/>
          <c:showBubbleSize val="0"/>
          <c:showLeaderLines val="1"/>
        </c:dLbls>
        <c:gapWidth val="60"/>
        <c:overlap val="100"/>
        <c:axId val="-2068027336"/>
        <c:axId val="-2113994440"/>
      </c:barChart>
      <c:catAx>
        <c:axId val="-2068027336"/>
        <c:scaling>
          <c:orientation val="minMax"/>
        </c:scaling>
        <c:delete val="0"/>
        <c:axPos val="l"/>
        <c:majorTickMark val="out"/>
        <c:minorTickMark val="none"/>
        <c:tickLblPos val="nextTo"/>
        <c:spPr>
          <a:ln>
            <a:solidFill>
              <a:srgbClr val="E3E6EA"/>
            </a:solidFill>
          </a:ln>
        </c:spPr>
        <c:txPr>
          <a:bodyPr/>
          <a:lstStyle/>
          <a:p>
            <a:pPr>
              <a:defRPr sz="1400">
                <a:solidFill>
                  <a:srgbClr val="5F6672"/>
                </a:solidFill>
                <a:latin typeface="Helvetica"/>
              </a:defRPr>
            </a:pPr>
          </a:p>
        </c:txPr>
        <c:crossAx val="-2113994440"/>
        <c:crosses val="autoZero"/>
        <c:auto val="1"/>
        <c:lblAlgn val="ctr"/>
        <c:lblOffset val="100"/>
        <c:noMultiLvlLbl val="0"/>
      </c:catAx>
      <c:valAx>
        <c:axId val="-2113994440"/>
        <c:scaling/>
        <c:delete val="0"/>
        <c:axPos val="b"/>
        <c:majorGridlines>
          <c:spPr>
            <a:ln>
              <a:solidFill>
                <a:srgbClr val="E3E6EA"/>
              </a:solidFill>
            </a:ln>
          </c:spPr>
        </c:majorGridlines>
        <c:majorTickMark val="out"/>
        <c:minorTickMark val="none"/>
        <c:tickLblPos val="nextTo"/>
        <c:spPr>
          <a:ln>
            <a:solidFill>
              <a:srgbClr val="E3E6EA"/>
            </a:solidFill>
          </a:ln>
        </c:spPr>
        <c:txPr>
          <a:bodyPr/>
          <a:lstStyle/>
          <a:p>
            <a:pPr>
              <a:defRPr sz="1400">
                <a:solidFill>
                  <a:srgbClr val="5F6672"/>
                </a:solidFill>
                <a:latin typeface="Helvetica"/>
              </a:defRPr>
            </a:pPr>
          </a:p>
        </c:txPr>
        <c:crossAx val="-2068027336"/>
        <c:crosses val="autoZero"/>
      </c:valAx>
    </c:plotArea>
    <c:legend>
      <c:overlay val="0"/>
      <c:txPr>
        <a:bodyPr/>
        <a:lstStyle/>
        <a:p>
          <a:pPr>
            <a:defRPr sz="1400">
              <a:solidFill>
                <a:srgbClr val="1A1D21"/>
              </a:solidFill>
              <a:latin typeface="Helvetica"/>
            </a:defRPr>
          </a:pPr>
        </a:p>
      </c:txPr>
    </c:legend>
    <c:dispBlanksAs val="gap"/>
  </c:chart>
  <c:txPr>
    <a:bodyPr/>
    <a:lstStyle/>
    <a:p>
      <a:pPr>
        <a:defRPr sz="1800">
          <a:solidFill>
            <a:srgbClr val="1A1D21"/>
          </a:solidFill>
          <a:latin typeface="Helvetica"/>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0"/>
    <c:plotArea>
      <c:layout>
        <c:manualLayout>
          <c:layoutTarget val="inner"/>
          <c:xMode val="edge"/>
          <c:yMode val="edge"/>
          <c:x val="0.0898"/>
          <c:y val="0.0400"/>
          <c:w val="0.7820"/>
          <c:h val="0.8000"/>
        </c:manualLayout>
      </c:layout>
      <c:barChart>
        <c:barDir val="bar"/>
        <c:grouping val="percentStacked"/>
        <c:ser>
          <c:idx val="0"/>
          <c:order val="0"/>
          <c:tx>
            <c:strRef>
              <c:f>Sheet1!$B$1</c:f>
              <c:strCache>
                <c:ptCount val="1"/>
                <c:pt idx="0">
                  <c:v>Bugs</c:v>
                </c:pt>
              </c:strCache>
            </c:strRef>
          </c:tx>
          <c:spPr>
            <a:solidFill>
              <a:srgbClr val="1F5FA8"/>
            </a:solidFill>
            <a:ln w="28575">
              <a:solidFill>
                <a:srgbClr val="1F5FA8"/>
              </a:solidFill>
            </a:ln>
          </c:spPr>
          <c:dPt>
            <c:idx val="0"/>
            <c:spPr>
              <a:solidFill>
                <a:srgbClr val="1F5FA8"/>
              </a:solidFill>
            </c:spPr>
          </c:dPt>
          <c:dPt>
            <c:idx val="1"/>
            <c:spPr>
              <a:solidFill>
                <a:srgbClr val="1F5FA8"/>
              </a:solidFill>
            </c:spPr>
          </c:dPt>
          <c:dPt>
            <c:idx val="2"/>
            <c:spPr>
              <a:solidFill>
                <a:srgbClr val="1F5FA8"/>
              </a:solidFill>
            </c:spPr>
          </c:dPt>
          <c:cat>
            <c:strRef>
              <c:f>Sheet1!$A$2:$A$4</c:f>
              <c:strCache>
                <c:ptCount val="3"/>
                <c:pt idx="0">
                  <c:v>Platform</c:v>
                </c:pt>
                <c:pt idx="1">
                  <c:v>Growth</c:v>
                </c:pt>
                <c:pt idx="2">
                  <c:v>Infra</c:v>
                </c:pt>
              </c:strCache>
            </c:strRef>
          </c:cat>
          <c:val>
            <c:numRef>
              <c:f>Sheet1!$B$2:$B$4</c:f>
              <c:numCache>
                <c:formatCode>General</c:formatCode>
                <c:ptCount val="3"/>
                <c:pt idx="0">
                  <c:v>12.0</c:v>
                </c:pt>
                <c:pt idx="1">
                  <c:v>18.0</c:v>
                </c:pt>
                <c:pt idx="2">
                  <c:v>9.0</c:v>
                </c:pt>
              </c:numCache>
            </c:numRef>
          </c:val>
        </c:ser>
        <c:ser>
          <c:idx val="1"/>
          <c:order val="1"/>
          <c:tx>
            <c:strRef>
              <c:f>Sheet1!$C$1</c:f>
              <c:strCache>
                <c:ptCount val="1"/>
                <c:pt idx="0">
                  <c:v>Features</c:v>
                </c:pt>
              </c:strCache>
            </c:strRef>
          </c:tx>
          <c:spPr>
            <a:solidFill>
              <a:srgbClr val="0F6E63"/>
            </a:solidFill>
            <a:ln w="28575">
              <a:solidFill>
                <a:srgbClr val="0F6E63"/>
              </a:solidFill>
            </a:ln>
          </c:spPr>
          <c:dPt>
            <c:idx val="0"/>
            <c:spPr>
              <a:solidFill>
                <a:srgbClr val="0F6E63"/>
              </a:solidFill>
            </c:spPr>
          </c:dPt>
          <c:dPt>
            <c:idx val="1"/>
            <c:spPr>
              <a:solidFill>
                <a:srgbClr val="0F6E63"/>
              </a:solidFill>
            </c:spPr>
          </c:dPt>
          <c:dPt>
            <c:idx val="2"/>
            <c:spPr>
              <a:solidFill>
                <a:srgbClr val="0F6E63"/>
              </a:solidFill>
            </c:spPr>
          </c:dPt>
          <c:cat>
            <c:strRef>
              <c:f>Sheet1!$A$2:$A$4</c:f>
              <c:strCache>
                <c:ptCount val="3"/>
                <c:pt idx="0">
                  <c:v>Platform</c:v>
                </c:pt>
                <c:pt idx="1">
                  <c:v>Growth</c:v>
                </c:pt>
                <c:pt idx="2">
                  <c:v>Infra</c:v>
                </c:pt>
              </c:strCache>
            </c:strRef>
          </c:cat>
          <c:val>
            <c:numRef>
              <c:f>Sheet1!$C$2:$C$4</c:f>
              <c:numCache>
                <c:formatCode>General</c:formatCode>
                <c:ptCount val="3"/>
                <c:pt idx="0">
                  <c:v>20.0</c:v>
                </c:pt>
                <c:pt idx="1">
                  <c:v>10.0</c:v>
                </c:pt>
                <c:pt idx="2">
                  <c:v>15.0</c:v>
                </c:pt>
              </c:numCache>
            </c:numRef>
          </c:val>
        </c:ser>
        <c:dLbls>
          <c:numFmt formatCode="#,##0" sourceLinked="0"/>
          <c:txPr>
            <a:bodyPr/>
            <a:lstStyle/>
            <a:p>
              <a:pPr>
                <a:defRPr sz="1300" b="1" i="0">
                  <a:solidFill>
                    <a:srgbClr val="1A1D21"/>
                  </a:solidFill>
                  <a:latin typeface="Helvetica"/>
                </a:defRPr>
              </a:pPr>
            </a:p>
          </c:txPr>
          <c:showLegendKey val="0"/>
          <c:showVal val="1"/>
          <c:showCatName val="0"/>
          <c:showSerName val="0"/>
          <c:showPercent val="0"/>
          <c:showBubbleSize val="0"/>
          <c:showLeaderLines val="1"/>
        </c:dLbls>
        <c:gapWidth val="60"/>
        <c:overlap val="100"/>
        <c:axId val="-2068027336"/>
        <c:axId val="-2113994440"/>
      </c:barChart>
      <c:catAx>
        <c:axId val="-2068027336"/>
        <c:scaling>
          <c:orientation val="minMax"/>
        </c:scaling>
        <c:delete val="0"/>
        <c:axPos val="l"/>
        <c:majorTickMark val="out"/>
        <c:minorTickMark val="none"/>
        <c:tickLblPos val="nextTo"/>
        <c:spPr>
          <a:ln>
            <a:solidFill>
              <a:srgbClr val="E3E6EA"/>
            </a:solidFill>
          </a:ln>
        </c:spPr>
        <c:txPr>
          <a:bodyPr/>
          <a:lstStyle/>
          <a:p>
            <a:pPr>
              <a:defRPr sz="1400">
                <a:solidFill>
                  <a:srgbClr val="5F6672"/>
                </a:solidFill>
                <a:latin typeface="Helvetica"/>
              </a:defRPr>
            </a:pPr>
          </a:p>
        </c:txPr>
        <c:crossAx val="-2113994440"/>
        <c:crosses val="autoZero"/>
        <c:auto val="1"/>
        <c:lblAlgn val="ctr"/>
        <c:lblOffset val="100"/>
        <c:noMultiLvlLbl val="0"/>
      </c:catAx>
      <c:valAx>
        <c:axId val="-2113994440"/>
        <c:scaling/>
        <c:delete val="0"/>
        <c:axPos val="b"/>
        <c:majorGridlines>
          <c:spPr>
            <a:ln>
              <a:solidFill>
                <a:srgbClr val="E3E6EA"/>
              </a:solidFill>
            </a:ln>
          </c:spPr>
        </c:majorGridlines>
        <c:numFmt formatCode="0%" sourceLinked="0"/>
        <c:majorTickMark val="out"/>
        <c:minorTickMark val="none"/>
        <c:tickLblPos val="nextTo"/>
        <c:spPr>
          <a:ln>
            <a:solidFill>
              <a:srgbClr val="E3E6EA"/>
            </a:solidFill>
          </a:ln>
        </c:spPr>
        <c:txPr>
          <a:bodyPr/>
          <a:lstStyle/>
          <a:p>
            <a:pPr>
              <a:defRPr sz="1400">
                <a:solidFill>
                  <a:srgbClr val="5F6672"/>
                </a:solidFill>
                <a:latin typeface="Helvetica"/>
              </a:defRPr>
            </a:pPr>
          </a:p>
        </c:txPr>
        <c:crossAx val="-2068027336"/>
        <c:crosses val="autoZero"/>
      </c:valAx>
    </c:plotArea>
    <c:legend>
      <c:overlay val="0"/>
      <c:txPr>
        <a:bodyPr/>
        <a:lstStyle/>
        <a:p>
          <a:pPr>
            <a:defRPr sz="1400">
              <a:solidFill>
                <a:srgbClr val="1A1D21"/>
              </a:solidFill>
              <a:latin typeface="Helvetica"/>
            </a:defRPr>
          </a:pPr>
        </a:p>
      </c:txPr>
    </c:legend>
    <c:dispBlanksAs val="gap"/>
  </c:chart>
  <c:txPr>
    <a:bodyPr/>
    <a:lstStyle/>
    <a:p>
      <a:pPr>
        <a:defRPr sz="1800">
          <a:solidFill>
            <a:srgbClr val="1A1D21"/>
          </a:solidFill>
          <a:latin typeface="Helvetica"/>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roundedCorners val="0"/>
  <c:chart>
    <c:autoTitleDeleted val="0"/>
    <c:plotArea>
      <c:layout/>
      <c:areaChart>
        <c:grouping val="stacked"/>
        <c:varyColors val="0"/>
        <c:ser>
          <c:idx val="0"/>
          <c:order val="0"/>
          <c:tx>
            <c:strRef>
              <c:f>Sheet1!$B$1</c:f>
              <c:strCache>
                <c:ptCount val="1"/>
                <c:pt idx="0">
                  <c:v>Web</c:v>
                </c:pt>
              </c:strCache>
            </c:strRef>
          </c:tx>
          <c:spPr>
            <a:solidFill>
              <a:srgbClr val="1F5FA8"/>
            </a:solidFill>
            <a:ln w="28575">
              <a:solidFill>
                <a:srgbClr val="1F5FA8"/>
              </a:solidFill>
            </a:ln>
          </c:spPr>
          <c:dPt>
            <c:idx val="0"/>
            <c:spPr>
              <a:solidFill>
                <a:srgbClr val="1F5FA8"/>
              </a:solidFill>
            </c:spPr>
          </c:dPt>
          <c:dPt>
            <c:idx val="1"/>
            <c:spPr>
              <a:solidFill>
                <a:srgbClr val="1F5FA8"/>
              </a:solidFill>
            </c:spPr>
          </c:dPt>
          <c:dPt>
            <c:idx val="2"/>
            <c:spPr>
              <a:solidFill>
                <a:srgbClr val="1F5FA8"/>
              </a:solidFill>
            </c:spPr>
          </c:dPt>
          <c:dPt>
            <c:idx val="3"/>
            <c:spPr>
              <a:solidFill>
                <a:srgbClr val="1F5FA8"/>
              </a:solidFill>
            </c:spPr>
          </c:dPt>
          <c:dPt>
            <c:idx val="4"/>
            <c:spPr>
              <a:solidFill>
                <a:srgbClr val="1F5FA8"/>
              </a:solidFill>
            </c:spPr>
          </c:dPt>
          <c:dPt>
            <c:idx val="5"/>
            <c:spPr>
              <a:solidFill>
                <a:srgbClr val="1F5FA8"/>
              </a:solidFill>
            </c:spPr>
          </c:dPt>
          <c:cat>
            <c:strRef>
              <c:f>Sheet1!$A$2:$A$7</c:f>
              <c:strCache>
                <c:ptCount val="6"/>
                <c:pt idx="0">
                  <c:v>Jan</c:v>
                </c:pt>
                <c:pt idx="1">
                  <c:v>Feb</c:v>
                </c:pt>
                <c:pt idx="2">
                  <c:v>Mar</c:v>
                </c:pt>
                <c:pt idx="3">
                  <c:v>Apr</c:v>
                </c:pt>
                <c:pt idx="4">
                  <c:v>May</c:v>
                </c:pt>
                <c:pt idx="5">
                  <c:v>Jun</c:v>
                </c:pt>
              </c:strCache>
            </c:strRef>
          </c:cat>
          <c:val>
            <c:numRef>
              <c:f>Sheet1!$B$2:$B$7</c:f>
              <c:numCache>
                <c:formatCode>General</c:formatCode>
                <c:ptCount val="6"/>
                <c:pt idx="0">
                  <c:v>10.0</c:v>
                </c:pt>
                <c:pt idx="1">
                  <c:v>18.0</c:v>
                </c:pt>
                <c:pt idx="2">
                  <c:v>25.0</c:v>
                </c:pt>
                <c:pt idx="3">
                  <c:v>30.0</c:v>
                </c:pt>
                <c:pt idx="4">
                  <c:v>38.0</c:v>
                </c:pt>
                <c:pt idx="5">
                  <c:v>44.0</c:v>
                </c:pt>
              </c:numCache>
            </c:numRef>
          </c:val>
        </c:ser>
        <c:ser>
          <c:idx val="1"/>
          <c:order val="1"/>
          <c:tx>
            <c:strRef>
              <c:f>Sheet1!$C$1</c:f>
              <c:strCache>
                <c:ptCount val="1"/>
                <c:pt idx="0">
                  <c:v>Mobile</c:v>
                </c:pt>
              </c:strCache>
            </c:strRef>
          </c:tx>
          <c:spPr>
            <a:solidFill>
              <a:srgbClr val="0F6E63"/>
            </a:solidFill>
            <a:ln w="28575">
              <a:solidFill>
                <a:srgbClr val="0F6E63"/>
              </a:solidFill>
            </a:ln>
          </c:spPr>
          <c:dPt>
            <c:idx val="0"/>
            <c:spPr>
              <a:solidFill>
                <a:srgbClr val="0F6E63"/>
              </a:solidFill>
            </c:spPr>
          </c:dPt>
          <c:dPt>
            <c:idx val="1"/>
            <c:spPr>
              <a:solidFill>
                <a:srgbClr val="0F6E63"/>
              </a:solidFill>
            </c:spPr>
          </c:dPt>
          <c:dPt>
            <c:idx val="2"/>
            <c:spPr>
              <a:solidFill>
                <a:srgbClr val="0F6E63"/>
              </a:solidFill>
            </c:spPr>
          </c:dPt>
          <c:dPt>
            <c:idx val="3"/>
            <c:spPr>
              <a:solidFill>
                <a:srgbClr val="0F6E63"/>
              </a:solidFill>
            </c:spPr>
          </c:dPt>
          <c:dPt>
            <c:idx val="4"/>
            <c:spPr>
              <a:solidFill>
                <a:srgbClr val="0F6E63"/>
              </a:solidFill>
            </c:spPr>
          </c:dPt>
          <c:dPt>
            <c:idx val="5"/>
            <c:spPr>
              <a:solidFill>
                <a:srgbClr val="0F6E63"/>
              </a:solidFill>
            </c:spPr>
          </c:dPt>
          <c:cat>
            <c:strRef>
              <c:f>Sheet1!$A$2:$A$7</c:f>
              <c:strCache>
                <c:ptCount val="6"/>
                <c:pt idx="0">
                  <c:v>Jan</c:v>
                </c:pt>
                <c:pt idx="1">
                  <c:v>Feb</c:v>
                </c:pt>
                <c:pt idx="2">
                  <c:v>Mar</c:v>
                </c:pt>
                <c:pt idx="3">
                  <c:v>Apr</c:v>
                </c:pt>
                <c:pt idx="4">
                  <c:v>May</c:v>
                </c:pt>
                <c:pt idx="5">
                  <c:v>Jun</c:v>
                </c:pt>
              </c:strCache>
            </c:strRef>
          </c:cat>
          <c:val>
            <c:numRef>
              <c:f>Sheet1!$C$2:$C$7</c:f>
              <c:numCache>
                <c:formatCode>General</c:formatCode>
                <c:ptCount val="6"/>
                <c:pt idx="0">
                  <c:v>4.0</c:v>
                </c:pt>
                <c:pt idx="1">
                  <c:v>9.0</c:v>
                </c:pt>
                <c:pt idx="2">
                  <c:v>15.0</c:v>
                </c:pt>
                <c:pt idx="3">
                  <c:v>22.0</c:v>
                </c:pt>
                <c:pt idx="4">
                  <c:v>30.0</c:v>
                </c:pt>
                <c:pt idx="5">
                  <c:v>40.0</c:v>
                </c:pt>
              </c:numCache>
            </c:numRef>
          </c:val>
        </c:ser>
        <c:dLbls>
          <c:numFmt formatCode="#,##0" sourceLinked="0"/>
          <c:txPr>
            <a:bodyPr/>
            <a:lstStyle/>
            <a:p>
              <a:pPr>
                <a:defRPr sz="1300" b="1" i="0">
                  <a:solidFill>
                    <a:srgbClr val="1A1D21"/>
                  </a:solidFill>
                  <a:latin typeface="Helvetica"/>
                </a:defRPr>
              </a:pPr>
            </a:p>
          </c:txPr>
          <c:showLegendKey val="0"/>
          <c:showVal val="0"/>
          <c:showCatName val="0"/>
          <c:showSerName val="0"/>
          <c:showPercent val="0"/>
          <c:showBubbleSize val="0"/>
        </c:dLbls>
        <c:axId val="-2101159928"/>
        <c:axId val="-2100718248"/>
      </c:areaChart>
      <c:catAx>
        <c:axId val="-2101159928"/>
        <c:scaling>
          <c:orientation val="minMax"/>
        </c:scaling>
        <c:delete val="0"/>
        <c:axPos val="b"/>
        <c:numFmt formatCode="General" sourceLinked="1"/>
        <c:majorTickMark val="out"/>
        <c:minorTickMark val="none"/>
        <c:tickLblPos val="nextTo"/>
        <c:spPr>
          <a:ln>
            <a:solidFill>
              <a:srgbClr val="E3E6EA"/>
            </a:solidFill>
          </a:ln>
        </c:spPr>
        <c:txPr>
          <a:bodyPr/>
          <a:lstStyle/>
          <a:p>
            <a:pPr>
              <a:defRPr sz="1400">
                <a:solidFill>
                  <a:srgbClr val="5F6672"/>
                </a:solidFill>
                <a:latin typeface="Helvetica"/>
              </a:defRPr>
            </a:pPr>
          </a:p>
        </c:txPr>
        <c:crossAx val="-2100718248"/>
        <c:crosses val="autoZero"/>
        <c:auto val="1"/>
        <c:lblAlgn val="ctr"/>
        <c:lblOffset val="100"/>
        <c:noMultiLvlLbl val="0"/>
      </c:catAx>
      <c:valAx>
        <c:axId val="-2100718248"/>
        <c:scaling>
          <c:orientation val="minMax"/>
        </c:scaling>
        <c:delete val="0"/>
        <c:axPos val="l"/>
        <c:majorGridlines>
          <c:spPr>
            <a:ln>
              <a:solidFill>
                <a:srgbClr val="E3E6EA"/>
              </a:solidFill>
            </a:ln>
          </c:spPr>
        </c:majorGridlines>
        <c:numFmt formatCode="General" sourceLinked="1"/>
        <c:majorTickMark val="out"/>
        <c:minorTickMark val="none"/>
        <c:tickLblPos val="nextTo"/>
        <c:spPr>
          <a:ln>
            <a:solidFill>
              <a:srgbClr val="E3E6EA"/>
            </a:solidFill>
          </a:ln>
        </c:spPr>
        <c:txPr>
          <a:bodyPr/>
          <a:lstStyle/>
          <a:p>
            <a:pPr>
              <a:defRPr sz="1400">
                <a:solidFill>
                  <a:srgbClr val="5F6672"/>
                </a:solidFill>
                <a:latin typeface="Helvetica"/>
              </a:defRPr>
            </a:pPr>
          </a:p>
        </c:txPr>
        <c:crossAx val="-2101159928"/>
        <c:crosses val="autoZero"/>
        <c:crossBetween val="midCat"/>
      </c:valAx>
    </c:plotArea>
    <c:legend>
      <c:legendPos val="b"/>
      <c:layout/>
      <c:overlay val="0"/>
      <c:txPr>
        <a:bodyPr/>
        <a:lstStyle/>
        <a:p>
          <a:pPr>
            <a:defRPr sz="1400">
              <a:solidFill>
                <a:srgbClr val="1A1D21"/>
              </a:solidFill>
              <a:latin typeface="Helvetica"/>
            </a:defRPr>
          </a:pPr>
        </a:p>
      </c:txPr>
    </c:legend>
    <c:plotVisOnly val="1"/>
    <c:dispBlanksAs val="zero"/>
    <c:showDLblsOverMax val="0"/>
  </c:chart>
  <c:txPr>
    <a:bodyPr/>
    <a:lstStyle/>
    <a:p>
      <a:pPr>
        <a:defRPr sz="1800">
          <a:solidFill>
            <a:srgbClr val="1A1D21"/>
          </a:solidFill>
          <a:latin typeface="Helvetica"/>
        </a:defRPr>
      </a:pPr>
      <a:endParaRPr/>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radarChart>
        <c:radarStyle val="marker"/>
        <c:varyColors val="0"/>
        <c:ser>
          <c:idx val="0"/>
          <c:order val="0"/>
          <c:tx>
            <c:strRef>
              <c:f>Sheet1!$B$1</c:f>
              <c:strCache>
                <c:ptCount val="1"/>
                <c:pt idx="0">
                  <c:v>Platform</c:v>
                </c:pt>
              </c:strCache>
            </c:strRef>
          </c:tx>
          <c:spPr>
            <a:solidFill>
              <a:srgbClr val="1F5FA8"/>
            </a:solidFill>
            <a:ln w="28575">
              <a:solidFill>
                <a:srgbClr val="1F5FA8"/>
              </a:solidFill>
            </a:ln>
          </c:spPr>
          <c:marker>
            <c:symbol val="none"/>
          </c:marker>
          <c:cat>
            <c:strRef>
              <c:f>Sheet1!$A$2:$A$6</c:f>
              <c:strCache>
                <c:ptCount val="5"/>
                <c:pt idx="0">
                  <c:v>Discovery</c:v>
                </c:pt>
                <c:pt idx="1">
                  <c:v>Delivery</c:v>
                </c:pt>
                <c:pt idx="2">
                  <c:v>Testing</c:v>
                </c:pt>
                <c:pt idx="3">
                  <c:v>Docs</c:v>
                </c:pt>
                <c:pt idx="4">
                  <c:v>Support</c:v>
                </c:pt>
              </c:strCache>
            </c:strRef>
          </c:cat>
          <c:val>
            <c:numRef>
              <c:f>Sheet1!$B$2:$B$6</c:f>
              <c:numCache>
                <c:formatCode>General</c:formatCode>
                <c:ptCount val="5"/>
                <c:pt idx="0">
                  <c:v>4.0</c:v>
                </c:pt>
                <c:pt idx="1">
                  <c:v>5.0</c:v>
                </c:pt>
                <c:pt idx="2">
                  <c:v>3.0</c:v>
                </c:pt>
                <c:pt idx="3">
                  <c:v>4.0</c:v>
                </c:pt>
                <c:pt idx="4">
                  <c:v>2.0</c:v>
                </c:pt>
              </c:numCache>
            </c:numRef>
          </c:val>
        </c:ser>
        <c:ser>
          <c:idx val="1"/>
          <c:order val="1"/>
          <c:tx>
            <c:strRef>
              <c:f>Sheet1!$C$1</c:f>
              <c:strCache>
                <c:ptCount val="1"/>
                <c:pt idx="0">
                  <c:v>Growth</c:v>
                </c:pt>
              </c:strCache>
            </c:strRef>
          </c:tx>
          <c:spPr>
            <a:solidFill>
              <a:srgbClr val="0F6E63"/>
            </a:solidFill>
            <a:ln w="28575">
              <a:solidFill>
                <a:srgbClr val="0F6E63"/>
              </a:solidFill>
            </a:ln>
          </c:spPr>
          <c:marker>
            <c:symbol val="none"/>
          </c:marker>
          <c:cat>
            <c:strRef>
              <c:f>Sheet1!$A$2:$A$6</c:f>
              <c:strCache>
                <c:ptCount val="5"/>
                <c:pt idx="0">
                  <c:v>Discovery</c:v>
                </c:pt>
                <c:pt idx="1">
                  <c:v>Delivery</c:v>
                </c:pt>
                <c:pt idx="2">
                  <c:v>Testing</c:v>
                </c:pt>
                <c:pt idx="3">
                  <c:v>Docs</c:v>
                </c:pt>
                <c:pt idx="4">
                  <c:v>Support</c:v>
                </c:pt>
              </c:strCache>
            </c:strRef>
          </c:cat>
          <c:val>
            <c:numRef>
              <c:f>Sheet1!$C$2:$C$6</c:f>
              <c:numCache>
                <c:formatCode>General</c:formatCode>
                <c:ptCount val="5"/>
                <c:pt idx="0">
                  <c:v>3.0</c:v>
                </c:pt>
                <c:pt idx="1">
                  <c:v>3.0</c:v>
                </c:pt>
                <c:pt idx="2">
                  <c:v>5.0</c:v>
                </c:pt>
                <c:pt idx="3">
                  <c:v>2.0</c:v>
                </c:pt>
                <c:pt idx="4">
                  <c:v>4.0</c:v>
                </c:pt>
              </c:numCache>
            </c:numRef>
          </c:val>
        </c:ser>
        <c:dLbls>
          <c:numFmt formatCode="#,##0" sourceLinked="0"/>
          <c:txPr>
            <a:bodyPr/>
            <a:lstStyle/>
            <a:p>
              <a:pPr>
                <a:defRPr sz="1300" b="1" i="0">
                  <a:solidFill>
                    <a:srgbClr val="1A1D21"/>
                  </a:solidFill>
                  <a:latin typeface="Helvetica"/>
                </a:defRPr>
              </a:pPr>
            </a:p>
          </c:txPr>
          <c:showLegendKey val="0"/>
          <c:showVal val="1"/>
          <c:showCatName val="0"/>
          <c:showSerName val="0"/>
          <c:showPercent val="0"/>
          <c:showBubbleSize val="0"/>
          <c:showLeaderLines val="1"/>
        </c:dLbls>
        <c:axId val="2073612648"/>
        <c:axId val="-2112772216"/>
      </c:radarChart>
      <c:catAx>
        <c:axId val="2073612648"/>
        <c:scaling>
          <c:orientation val="minMax"/>
        </c:scaling>
        <c:delete val="0"/>
        <c:axPos val="b"/>
        <c:majorGridlines/>
        <c:numFmt formatCode="m/d/yy" sourceLinked="1"/>
        <c:majorTickMark val="out"/>
        <c:minorTickMark val="none"/>
        <c:tickLblPos val="nextTo"/>
        <c:spPr>
          <a:ln>
            <a:solidFill>
              <a:srgbClr val="E3E6EA"/>
            </a:solidFill>
          </a:ln>
        </c:spPr>
        <c:txPr>
          <a:bodyPr/>
          <a:lstStyle/>
          <a:p>
            <a:pPr>
              <a:defRPr sz="1400">
                <a:solidFill>
                  <a:srgbClr val="5F6672"/>
                </a:solidFill>
                <a:latin typeface="Helvetica"/>
              </a:defRPr>
            </a:pPr>
          </a:p>
        </c:txPr>
        <c:crossAx val="-2112772216"/>
        <c:crosses val="autoZero"/>
        <c:auto val="1"/>
        <c:lblAlgn val="ctr"/>
        <c:lblOffset val="100"/>
        <c:noMultiLvlLbl val="0"/>
      </c:catAx>
      <c:valAx>
        <c:axId val="-2112772216"/>
        <c:scaling>
          <c:orientation val="minMax"/>
        </c:scaling>
        <c:delete val="0"/>
        <c:axPos val="l"/>
        <c:majorGridlines/>
        <c:numFmt formatCode="General" sourceLinked="1"/>
        <c:majorTickMark val="cross"/>
        <c:minorTickMark val="none"/>
        <c:tickLblPos val="nextTo"/>
        <c:spPr>
          <a:ln>
            <a:solidFill>
              <a:srgbClr val="E3E6EA"/>
            </a:solidFill>
          </a:ln>
        </c:spPr>
        <c:txPr>
          <a:bodyPr/>
          <a:lstStyle/>
          <a:p>
            <a:pPr>
              <a:defRPr sz="1400">
                <a:solidFill>
                  <a:srgbClr val="5F6672"/>
                </a:solidFill>
                <a:latin typeface="Helvetica"/>
              </a:defRPr>
            </a:pPr>
          </a:p>
        </c:txPr>
        <c:crossAx val="2073612648"/>
        <c:crosses val="autoZero"/>
        <c:crossBetween val="between"/>
      </c:valAx>
    </c:plotArea>
    <c:legend>
      <c:legendPos val="b"/>
      <c:overlay val="0"/>
      <c:txPr>
        <a:bodyPr/>
        <a:lstStyle/>
        <a:p>
          <a:pPr>
            <a:defRPr sz="1400">
              <a:solidFill>
                <a:srgbClr val="1A1D21"/>
              </a:solidFill>
              <a:latin typeface="Helvetica"/>
            </a:defRPr>
          </a:pPr>
        </a:p>
      </c:txPr>
    </c:legend>
    <c:plotVisOnly val="1"/>
    <c:dispBlanksAs val="gap"/>
    <c:showDLblsOverMax val="0"/>
  </c:chart>
  <c:txPr>
    <a:bodyPr/>
    <a:lstStyle/>
    <a:p>
      <a:pPr>
        <a:defRPr sz="1800">
          <a:solidFill>
            <a:srgbClr val="1A1D21"/>
          </a:solidFill>
          <a:latin typeface="Helvetica"/>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chart>
    <c:autoTitleDeleted val="0"/>
    <c:plotArea>
      <c:pieChart>
        <c:varyColors val="1"/>
        <c:ser>
          <c:idx val="0"/>
          <c:order val="0"/>
          <c:tx>
            <c:strRef>
              <c:f>Sheet1!$B$1</c:f>
              <c:strCache>
                <c:ptCount val="1"/>
                <c:pt idx="0">
                  <c:v/>
                </c:pt>
              </c:strCache>
            </c:strRef>
          </c:tx>
          <c:explosion val="25"/>
          <c:dPt>
            <c:idx val="0"/>
            <c:spPr>
              <a:solidFill>
                <a:srgbClr val="0F6E63"/>
              </a:solidFill>
            </c:spPr>
          </c:dPt>
          <c:dPt>
            <c:idx val="1"/>
            <c:spPr>
              <a:solidFill>
                <a:srgbClr val="0F6E63"/>
              </a:solidFill>
            </c:spPr>
          </c:dPt>
          <c:dPt>
            <c:idx val="2"/>
            <c:spPr>
              <a:solidFill>
                <a:srgbClr val="A8431C"/>
              </a:solidFill>
            </c:spPr>
          </c:dPt>
          <c:dPt>
            <c:idx val="3"/>
            <c:spPr>
              <a:solidFill>
                <a:srgbClr val="6A3FA0"/>
              </a:solidFill>
            </c:spPr>
          </c:dPt>
          <c:dPt>
            <c:idx val="4"/>
            <c:spPr>
              <a:solidFill>
                <a:srgbClr val="1F5FA8"/>
              </a:solidFill>
            </c:spPr>
          </c:dPt>
          <c:cat>
            <c:strRef>
              <c:f>Sheet1!$A$2:$A$6</c:f>
              <c:strCache>
                <c:ptCount val="5"/>
                <c:pt idx="0">
                  <c:v>Bar/column family</c:v>
                </c:pt>
                <c:pt idx="1">
                  <c:v>Line family</c:v>
                </c:pt>
                <c:pt idx="2">
                  <c:v>Area family</c:v>
                </c:pt>
                <c:pt idx="3">
                  <c:v>Radar</c:v>
                </c:pt>
                <c:pt idx="4">
                  <c:v>Pie family</c:v>
                </c:pt>
              </c:strCache>
            </c:strRef>
          </c:cat>
          <c:val>
            <c:numRef>
              <c:f>Sheet1!$B$2:$B$6</c:f>
              <c:numCache>
                <c:formatCode>General</c:formatCode>
                <c:ptCount val="5"/>
                <c:pt idx="0">
                  <c:v>6.0</c:v>
                </c:pt>
                <c:pt idx="1">
                  <c:v>2.0</c:v>
                </c:pt>
                <c:pt idx="2">
                  <c:v>2.0</c:v>
                </c:pt>
                <c:pt idx="3">
                  <c:v>1.0</c:v>
                </c:pt>
                <c:pt idx="4">
                  <c:v>3.0</c:v>
                </c:pt>
              </c:numCache>
            </c:numRef>
          </c:val>
        </c:ser>
        <c:dLbls>
          <c:numFmt formatCode="#,##0" sourceLinked="0"/>
          <c:txPr>
            <a:bodyPr/>
            <a:lstStyle/>
            <a:p>
              <a:pPr>
                <a:defRPr sz="1300" b="1" i="0">
                  <a:solidFill>
                    <a:srgbClr val="1A1D21"/>
                  </a:solidFill>
                  <a:latin typeface="Helvetica"/>
                </a:defRPr>
              </a:pPr>
            </a:p>
          </c:txPr>
          <c:showLegendKey val="0"/>
          <c:showVal val="1"/>
          <c:showCatName val="1"/>
          <c:showSerName val="0"/>
          <c:showPercent val="0"/>
          <c:showBubbleSize val="0"/>
          <c:showLeaderLines val="1"/>
        </c:dLbls>
      </c:pieChart>
    </c:plotArea>
    <c:dispBlanksAs val="gap"/>
  </c:chart>
  <c:txPr>
    <a:bodyPr/>
    <a:lstStyle/>
    <a:p>
      <a:pPr>
        <a:defRPr sz="1800">
          <a:solidFill>
            <a:srgbClr val="1A1D21"/>
          </a:solidFill>
          <a:latin typeface="Helvetica"/>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Every slide after this one was produced by `deckwright build` from a single</a:t>
            </a:r>
          </a:p>
          <a:p>
            <a:r>
              <a:t>YAML file, and no Python at all — every body on it is a component that ships.</a:t>
            </a:r>
          </a:p>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Act one — what a slide is made of.</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There is no layout: key. A slide names the text it carries, the backdrop it sits</a:t>
            </a:r>
          </a:p>
          <a:p>
            <a:r>
              <a:t>on, and what to place where. Every position and size comes from the theme.</a:t>
            </a:r>
          </a:p>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None of these values appear in the deck spec. The theme owns colour, type and</a:t>
            </a:r>
          </a:p>
          <a:p>
            <a:r>
              <a:t>the space content may occupy; the spec says only what goes where.</a:t>
            </a:r>
          </a:p>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Act two — the theme.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bind: never lists a hex value. It says ink -&gt; dk1, accent-1 -&gt; accent1.</a:t>
            </a:r>
          </a:p>
          <a:p>
            <a:r>
              <a:t>The loader opens the template and reads what those slots actually are, so the</a:t>
            </a:r>
          </a:p>
          <a:p>
            <a:r>
              <a:t>YAML cannot drift from the brand file.</a:t>
            </a:r>
          </a:p>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bars are the theme's own columns, read from the theme rather than drawn to</a:t>
            </a:r>
          </a:p>
          <a:p>
            <a:r>
              <a:t>a fixed number. A theme that declares a reserved region — a logo wedge a brand keeps</a:t>
            </a:r>
          </a:p>
          <a:p>
            <a:r>
              <a:t>clear — has it laid over them as its real polygon, and a placement intruding on it</a:t>
            </a:r>
          </a:p>
          <a:p>
            <a:r>
              <a:t>fails the geometry check. The base theme declares none, so this slide shows columns</a:t>
            </a:r>
          </a:p>
          <a:p>
            <a:r>
              <a:t>alone.</a:t>
            </a:r>
          </a:p>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Act three — the spec format and the escape hatch.</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card is docs/qa.md's own opening lines, screenshotted through headless</a:t>
            </a:r>
          </a:p>
          <a:p>
            <a:r>
              <a:t>Chrome and placed by place_panel. Edit the source file and the next build</a:t>
            </a:r>
          </a:p>
          <a:p>
            <a:r>
              <a:t>changes with it; nothing here is retyped prose.</a:t>
            </a:r>
          </a:p>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Every body on this deck — the point lists, the swatches, the grid, this code</a:t>
            </a:r>
          </a:p>
          <a:p>
            <a:r>
              <a:t>card — is a component that ships. `extends:` remains for the shape only one deck</a:t>
            </a:r>
          </a:p>
          <a:p>
            <a:r>
              <a:t>wants; the compiler hands a deck-local component the same rectangle and theme.</a:t>
            </a:r>
          </a:p>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piece that makes the next phase possible. Render the deck to PDF,</a:t>
            </a:r>
          </a:p>
          <a:p>
            <a:r>
              <a:t>extract the text, diff it against the manifest — text that vanished overflowed.</a:t>
            </a:r>
          </a:p>
          <a:p>
            <a:r>
              <a:t>Panel text is marked as an image and excluded, because a PDF extractor cannot</a:t>
            </a:r>
          </a:p>
          <a:p>
            <a:r>
              <a:t>see it; that gets checked in the browser instead.</a:t>
            </a:r>
          </a:p>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callouts and stats have carried every body slide so far. bullets is the plain</a:t>
            </a:r>
          </a:p>
          <a:p>
            <a:r>
              <a:t>case — a heading, N columns, one bullet per item — and it guards its own</a:t>
            </a:r>
          </a:p>
          <a:p>
            <a:r>
              <a:t>overflow the same way its siblings do.</a:t>
            </a:r>
          </a:p>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native OOXML chart with an embedded worksheet. Open this deck in</a:t>
            </a:r>
          </a:p>
          <a:p>
            <a:r>
              <a:t>PowerPoint and choose Edit Data on this shape — the numbers are live,</a:t>
            </a:r>
          </a:p>
          <a:p>
            <a:r>
              <a:t>not a picture of numbers.</a:t>
            </a:r>
          </a:p>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column-stacked — XL_CHART_TYPE.COLUMN_STACKED. Same axes and gap_width as</a:t>
            </a:r>
          </a:p>
          <a:p>
            <a:r>
              <a:t>a clustered column; series stack instead of sitting side by side.</a:t>
            </a:r>
          </a:p>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column-stacked-100 — XL_CHART_TYPE.COLUMN_STACKED_100. Every bar sums to</a:t>
            </a:r>
          </a:p>
          <a:p>
            <a:r>
              <a:t>100%, so a reader compares proportion across quarters, not absolute size.</a:t>
            </a:r>
          </a:p>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area — XL_CHART_TYPE.AREA. Has axes like line, but no gap_width; the fill</a:t>
            </a:r>
          </a:p>
          <a:p>
            <a:r>
              <a:t>is what carries the trend, not a bare stroke.</a:t>
            </a:r>
          </a:p>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doughnut — XL_CHART_TYPE.DOUGHNUT. Same per-point palette and category-name</a:t>
            </a:r>
          </a:p>
          <a:p>
            <a:r>
              <a:t>labels as pie; no category or value axis exists to style.</a:t>
            </a:r>
          </a:p>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line-markers — XL_CHART_TYPE.LINE_MARKERS. Same stroke styling as line and</a:t>
            </a:r>
          </a:p>
          <a:p>
            <a:r>
              <a:t>no gap_width either; a marker draws at every point instead of a bare line.</a:t>
            </a:r>
          </a:p>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bar-stacked — XL_CHART_TYPE.BAR_STACKED. Same axes and gap_width as a</a:t>
            </a:r>
          </a:p>
          <a:p>
            <a:r>
              <a:t>clustered bar; series stack instead of sitting side by side, and the</a:t>
            </a:r>
          </a:p>
          <a:p>
            <a:r>
              <a:t>horizontal layout suits longer category labels.</a:t>
            </a:r>
          </a:p>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bar-stacked-100 — XL_CHART_TYPE.BAR_STACKED_100. Every bar sums to 100%,</a:t>
            </a:r>
          </a:p>
          <a:p>
            <a:r>
              <a:t>so a reader compares mix across teams, not the size of each team's week.</a:t>
            </a:r>
          </a:p>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area-stacked — XL_CHART_TYPE.AREA_STACKED. Has axes like area, but each</a:t>
            </a:r>
          </a:p>
          <a:p>
            <a:r>
              <a:t>band's own height is one series — the top edge reads as the running total.</a:t>
            </a:r>
          </a:p>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radar — XL_CHART_TYPE.RADAR. Its plot has no gap_width, and its major</a:t>
            </a:r>
          </a:p>
          <a:p>
            <a:r>
              <a:t>gridlines are the rings and spokes the shape is plotted against — the one</a:t>
            </a:r>
          </a:p>
          <a:p>
            <a:r>
              <a:t>type _style_axes leaves at python-pptx's own default instead of driving</a:t>
            </a:r>
          </a:p>
          <a:p>
            <a:r>
              <a:t>from the theme.</a:t>
            </a:r>
          </a:p>
          <a:p/>
          <a:p>
            <a:r>
              <a:t>The two series are deliberately close in magnitude. A radar whose series</a:t>
            </a:r>
          </a:p>
          <a:p>
            <a:r>
              <a:t>differ by an order of magnitude collapses the smaller one onto the centre</a:t>
            </a:r>
          </a:p>
          <a:p>
            <a:r>
              <a:t>point, which says nothing about either.</a:t>
            </a:r>
          </a:p>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pie-exploded — XL_CHART_TYPE.PIE_EXPLODED. Same per-point palette and</a:t>
            </a:r>
          </a:p>
          <a:p>
            <a:r>
              <a:t>category-name labels as pie/doughnut; the type itself pulls every wedge</a:t>
            </a:r>
          </a:p>
          <a:p>
            <a:r>
              <a:t>outward, and highlight still picks out the one to act on.</a:t>
            </a:r>
          </a:p>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Act four — the QA layer, built after this deck's first cut.</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Run as `deckwright qa &lt;deck&gt;.pptx`. The manifest records what the build intended;</a:t>
            </a:r>
          </a:p>
          <a:p>
            <a:r>
              <a:t>the checks compare that against the geometry and, for overflow, against a real render.</a:t>
            </a:r>
          </a:p>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Zero findings is what the built-in palette earns by construction: its weakest</a:t>
            </a:r>
          </a:p>
          <a:p>
            <a:r>
              <a:t>accent measures 6.0:1 on the page, well past the 4.5:1 AA minimum, because every</a:t>
            </a:r>
          </a:p>
          <a:p>
            <a:r>
              <a:t>pair is contrast-checked when the theme loads. Bind a real brand onto a template</a:t>
            </a:r>
          </a:p>
          <a:p>
            <a:r>
              <a:t>and this number moves — an accent chosen to look right as a fill is often below</a:t>
            </a:r>
          </a:p>
          <a:p>
            <a:r>
              <a:t>the bar as text, and that is exactly the finding this layer exists to surface.</a:t>
            </a:r>
          </a:p>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exists because a green check is the most dangerous thing a tool can</a:t>
            </a:r>
          </a:p>
          <a:p>
            <a:r>
              <a:t>emit. Everything below is invisible to the manifest by construction.</a:t>
            </a:r>
          </a:p>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safe zone is a triangle, so a full-height body must clear its diagonal and</a:t>
            </a:r>
          </a:p>
          <a:p>
            <a:r>
              <a:t>loses 1.31in. A body that stops at 5.0in never reaches the wedge and keeps the</a:t>
            </a:r>
          </a:p>
          <a:p>
            <a:r>
              <a:t>full content width. Components now request the rect their real height earns.</a:t>
            </a:r>
          </a:p>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Close on the two commands that produced this deck.</a:t>
            </a:r>
          </a:p>
        </p:txBody>
      </p:sp>
      <p:sp>
        <p:nvSpPr>
          <p:cNvPr id="4" name="Slide Number Placeholder 3"/>
          <p:cNvSpPr>
            <a:spLocks noGrp="1"/>
          </p:cNvSpPr>
          <p:nvPr>
            <p:ph type="sldNum" idx="5" sz="quarter"/>
          </p:nvPr>
        </p:nvSpPr>
        <p:spPr/>
      </p:sp>
    </p:spTree>
  </p:cSld>
  <p:clrMapOvr>
    <a:masterClrMapping/>
  </p:clrMapOvr>
</p:note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slideLayout" Target="../slideLayouts/slideLayout7.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55" r:id="rId7"/>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3.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4.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5.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6.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7.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8.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9.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0.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1.bg#1"/>
          <p:cNvSpPr/>
          <p:nvPr/>
        </p:nvSpPr>
        <p:spPr>
          <a:xfrm>
            <a:off x="0" y="0"/>
            <a:ext cx="12191695" cy="6858000"/>
          </a:xfrm>
          <a:prstGeom prst="rect">
            <a:avLst/>
          </a:prstGeom>
          <a:solidFill>
            <a:srgbClr val="1216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s1.chrome.kicker"/>
          <p:cNvSpPr txBox="1"/>
          <p:nvPr/>
        </p:nvSpPr>
        <p:spPr>
          <a:xfrm>
            <a:off x="670543" y="3566160"/>
            <a:ext cx="6095847" cy="342900"/>
          </a:xfrm>
          <a:prstGeom prst="rect">
            <a:avLst/>
          </a:prstGeom>
          <a:noFill/>
        </p:spPr>
        <p:txBody>
          <a:bodyPr wrap="square" anchor="b" lIns="0" rIns="0" tIns="0" bIns="0">
            <a:spAutoFit/>
          </a:bodyPr>
          <a:lstStyle/>
          <a:p>
            <a:pPr algn="l">
              <a:spcBef>
                <a:spcPts val="0"/>
              </a:spcBef>
              <a:spcAft>
                <a:spcPts val="0"/>
              </a:spcAft>
            </a:pPr>
            <a:r>
              <a:rPr sz="1300" b="1" i="0">
                <a:solidFill>
                  <a:srgbClr val="FFFFFF"/>
                </a:solidFill>
                <a:latin typeface="Helvetica"/>
              </a:rPr>
              <a:t>THE FEATURE TOUR</a:t>
            </a:r>
          </a:p>
        </p:txBody>
      </p:sp>
      <p:sp>
        <p:nvSpPr>
          <p:cNvPr id="4" name="s1.chrome.title"/>
          <p:cNvSpPr txBox="1"/>
          <p:nvPr/>
        </p:nvSpPr>
        <p:spPr>
          <a:xfrm>
            <a:off x="670543" y="3909059"/>
            <a:ext cx="9143771" cy="960120"/>
          </a:xfrm>
          <a:prstGeom prst="rect">
            <a:avLst/>
          </a:prstGeom>
          <a:noFill/>
        </p:spPr>
        <p:txBody>
          <a:bodyPr wrap="square" anchor="b" lIns="0" rIns="0" tIns="0" bIns="0">
            <a:spAutoFit/>
          </a:bodyPr>
          <a:lstStyle/>
          <a:p>
            <a:pPr algn="l">
              <a:spcBef>
                <a:spcPts val="0"/>
              </a:spcBef>
              <a:spcAft>
                <a:spcPts val="0"/>
              </a:spcAft>
            </a:pPr>
            <a:r>
              <a:rPr sz="4600" b="1" i="0">
                <a:solidFill>
                  <a:srgbClr val="FFFFFF"/>
                </a:solidFill>
                <a:latin typeface="Helvetica"/>
              </a:rPr>
              <a:t>deckwright</a:t>
            </a:r>
          </a:p>
        </p:txBody>
      </p:sp>
      <p:sp>
        <p:nvSpPr>
          <p:cNvPr id="5" name="s1.chrome.subtitle"/>
          <p:cNvSpPr txBox="1"/>
          <p:nvPr/>
        </p:nvSpPr>
        <p:spPr>
          <a:xfrm>
            <a:off x="670543" y="4937759"/>
            <a:ext cx="7315017" cy="411479"/>
          </a:xfrm>
          <a:prstGeom prst="rect">
            <a:avLst/>
          </a:prstGeom>
          <a:noFill/>
        </p:spPr>
        <p:txBody>
          <a:bodyPr wrap="square" anchor="t" lIns="0" rIns="0" tIns="0" bIns="0">
            <a:spAutoFit/>
          </a:bodyPr>
          <a:lstStyle/>
          <a:p>
            <a:pPr algn="l">
              <a:spcBef>
                <a:spcPts val="0"/>
              </a:spcBef>
              <a:spcAft>
                <a:spcPts val="0"/>
              </a:spcAft>
            </a:pPr>
            <a:r>
              <a:rPr sz="1800" b="0" i="0">
                <a:solidFill>
                  <a:srgbClr val="FFFFFF"/>
                </a:solidFill>
                <a:latin typeface="Helvetica"/>
              </a:rPr>
              <a:t>Decks compiled from a spec, not assembled by hand</a:t>
            </a:r>
          </a:p>
        </p:txBody>
      </p:sp>
    </p:spTree>
  </p:cSld>
  <p:clrMapOvr>
    <a:masterClrMapping/>
  </p:clrMapOvr>
  <p:transition spd="fast">
    <p:fade/>
  </p:transition>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2.bg#1"/>
          <p:cNvSpPr/>
          <p:nvPr/>
        </p:nvSpPr>
        <p:spPr>
          <a:xfrm>
            <a:off x="0" y="0"/>
            <a:ext cx="12191695" cy="6858000"/>
          </a:xfrm>
          <a:prstGeom prst="rect">
            <a:avLst/>
          </a:prstGeom>
          <a:solidFill>
            <a:srgbClr val="1216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s2.chrome"/>
          <p:cNvSpPr txBox="1"/>
          <p:nvPr/>
        </p:nvSpPr>
        <p:spPr>
          <a:xfrm>
            <a:off x="731501" y="342900"/>
            <a:ext cx="10728691" cy="990599"/>
          </a:xfrm>
          <a:prstGeom prst="rect">
            <a:avLst/>
          </a:prstGeom>
          <a:noFill/>
        </p:spPr>
        <p:txBody>
          <a:bodyPr wrap="square" anchor="t" lIns="0" rIns="0" tIns="0" bIns="0">
            <a:spAutoFit/>
          </a:bodyPr>
          <a:lstStyle/>
          <a:p>
            <a:pPr algn="l">
              <a:spcBef>
                <a:spcPts val="0"/>
              </a:spcBef>
              <a:spcAft>
                <a:spcPts val="0"/>
              </a:spcAft>
            </a:pPr>
            <a:r>
              <a:rPr sz="1300" b="1" i="0">
                <a:solidFill>
                  <a:srgbClr val="FFFFFF"/>
                </a:solidFill>
                <a:latin typeface="Helvetica"/>
              </a:rPr>
              <a:t>PART 1 OF 4</a:t>
            </a:r>
          </a:p>
          <a:p>
            <a:pPr algn="l">
              <a:spcBef>
                <a:spcPts val="0"/>
              </a:spcBef>
              <a:spcAft>
                <a:spcPts val="0"/>
              </a:spcAft>
            </a:pPr>
            <a:r>
              <a:rPr sz="3400" b="1" i="0">
                <a:solidFill>
                  <a:srgbClr val="FFFFFF"/>
                </a:solidFill>
                <a:latin typeface="Helvetica"/>
              </a:rPr>
              <a:t>Chrome</a:t>
            </a:r>
          </a:p>
          <a:p>
            <a:pPr algn="l">
              <a:spcBef>
                <a:spcPts val="0"/>
              </a:spcBef>
              <a:spcAft>
                <a:spcPts val="0"/>
              </a:spcAft>
            </a:pPr>
            <a:r>
              <a:rPr sz="1800" b="0" i="0">
                <a:solidFill>
                  <a:srgbClr val="FFFFFF"/>
                </a:solidFill>
                <a:latin typeface="Helvetica"/>
              </a:rPr>
              <a:t>The frame that repeats on every slide, written once.</a:t>
            </a:r>
          </a:p>
        </p:txBody>
      </p:sp>
    </p:spTree>
  </p:cSld>
  <p:clrMapOvr>
    <a:masterClrMapping/>
  </p:clrMapOvr>
  <p:transition spd="fast">
    <p:fade/>
  </p:transition>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3.p1.callouts#1"/>
          <p:cNvSpPr/>
          <p:nvPr/>
        </p:nvSpPr>
        <p:spPr>
          <a:xfrm>
            <a:off x="731501" y="1662684"/>
            <a:ext cx="155448" cy="155448"/>
          </a:xfrm>
          <a:prstGeom prst="roundRect">
            <a:avLst>
              <a:gd name="adj" fmla="val 50000"/>
            </a:avLst>
          </a:prstGeom>
          <a:solidFill>
            <a:srgbClr val="1F5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s3.p1.callouts#2"/>
          <p:cNvSpPr txBox="1"/>
          <p:nvPr/>
        </p:nvSpPr>
        <p:spPr>
          <a:xfrm>
            <a:off x="1115549" y="1607820"/>
            <a:ext cx="10344643" cy="617220"/>
          </a:xfrm>
          <a:prstGeom prst="rect">
            <a:avLst/>
          </a:prstGeom>
          <a:noFill/>
        </p:spPr>
        <p:txBody>
          <a:bodyPr wrap="square" anchor="t" lIns="0" rIns="0" tIns="0" bIns="0">
            <a:spAutoFit/>
          </a:bodyPr>
          <a:lstStyle/>
          <a:p>
            <a:pPr algn="l">
              <a:spcBef>
                <a:spcPts val="0"/>
              </a:spcBef>
              <a:spcAft>
                <a:spcPts val="300"/>
              </a:spcAft>
            </a:pPr>
            <a:r>
              <a:rPr sz="2200" b="1" i="0">
                <a:solidFill>
                  <a:srgbClr val="1A1D21"/>
                </a:solidFill>
                <a:latin typeface="Helvetica"/>
              </a:rPr>
              <a:t>kicker, title, subtitle</a:t>
            </a:r>
          </a:p>
          <a:p>
            <a:pPr algn="l">
              <a:spcBef>
                <a:spcPts val="0"/>
              </a:spcBef>
              <a:spcAft>
                <a:spcPts val="0"/>
              </a:spcAft>
            </a:pPr>
            <a:r>
              <a:rPr sz="1600" b="0" i="0">
                <a:solidFill>
                  <a:srgbClr val="5F6672"/>
                </a:solidFill>
                <a:latin typeface="Helvetica"/>
              </a:rPr>
              <a:t>The chrome. Every field is optional; an absent field draws nothing at all.</a:t>
            </a:r>
          </a:p>
        </p:txBody>
      </p:sp>
      <p:sp>
        <p:nvSpPr>
          <p:cNvPr id="4" name="s3.p1.callouts#3"/>
          <p:cNvSpPr/>
          <p:nvPr/>
        </p:nvSpPr>
        <p:spPr>
          <a:xfrm>
            <a:off x="731501" y="2670048"/>
            <a:ext cx="155448" cy="155448"/>
          </a:xfrm>
          <a:prstGeom prst="roundRect">
            <a:avLst>
              <a:gd name="adj" fmla="val 50000"/>
            </a:avLst>
          </a:prstGeom>
          <a:solidFill>
            <a:srgbClr val="1F5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s3.p1.callouts#4"/>
          <p:cNvSpPr txBox="1"/>
          <p:nvPr/>
        </p:nvSpPr>
        <p:spPr>
          <a:xfrm>
            <a:off x="1115549" y="2615184"/>
            <a:ext cx="10344643" cy="617220"/>
          </a:xfrm>
          <a:prstGeom prst="rect">
            <a:avLst/>
          </a:prstGeom>
          <a:noFill/>
        </p:spPr>
        <p:txBody>
          <a:bodyPr wrap="square" anchor="t" lIns="0" rIns="0" tIns="0" bIns="0">
            <a:spAutoFit/>
          </a:bodyPr>
          <a:lstStyle/>
          <a:p>
            <a:pPr algn="l">
              <a:spcBef>
                <a:spcPts val="0"/>
              </a:spcBef>
              <a:spcAft>
                <a:spcPts val="300"/>
              </a:spcAft>
            </a:pPr>
            <a:r>
              <a:rPr sz="2200" b="1" i="0">
                <a:solidFill>
                  <a:srgbClr val="1A1D21"/>
                </a:solidFill>
                <a:latin typeface="Helvetica"/>
              </a:rPr>
              <a:t>background:</a:t>
            </a:r>
          </a:p>
          <a:p>
            <a:pPr algn="l">
              <a:spcBef>
                <a:spcPts val="0"/>
              </a:spcBef>
              <a:spcAft>
                <a:spcPts val="0"/>
              </a:spcAft>
            </a:pPr>
            <a:r>
              <a:rPr sz="1600" b="0" i="0">
                <a:solidFill>
                  <a:srgbClr val="5F6672"/>
                </a:solidFill>
                <a:latin typeface="Helvetica"/>
              </a:rPr>
              <a:t>page, inverse, or an image — and it picks the contrast-checked colour pair the text uses.</a:t>
            </a:r>
          </a:p>
        </p:txBody>
      </p:sp>
      <p:sp>
        <p:nvSpPr>
          <p:cNvPr id="6" name="s3.p1.callouts#5"/>
          <p:cNvSpPr/>
          <p:nvPr/>
        </p:nvSpPr>
        <p:spPr>
          <a:xfrm>
            <a:off x="731501" y="3677412"/>
            <a:ext cx="155448" cy="155448"/>
          </a:xfrm>
          <a:prstGeom prst="roundRect">
            <a:avLst>
              <a:gd name="adj" fmla="val 50000"/>
            </a:avLst>
          </a:prstGeom>
          <a:solidFill>
            <a:srgbClr val="1F5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s3.p1.callouts#6"/>
          <p:cNvSpPr txBox="1"/>
          <p:nvPr/>
        </p:nvSpPr>
        <p:spPr>
          <a:xfrm>
            <a:off x="1115549" y="3622548"/>
            <a:ext cx="10344643" cy="617220"/>
          </a:xfrm>
          <a:prstGeom prst="rect">
            <a:avLst/>
          </a:prstGeom>
          <a:noFill/>
        </p:spPr>
        <p:txBody>
          <a:bodyPr wrap="square" anchor="t" lIns="0" rIns="0" tIns="0" bIns="0">
            <a:spAutoFit/>
          </a:bodyPr>
          <a:lstStyle/>
          <a:p>
            <a:pPr algn="l">
              <a:spcBef>
                <a:spcPts val="0"/>
              </a:spcBef>
              <a:spcAft>
                <a:spcPts val="300"/>
              </a:spcAft>
            </a:pPr>
            <a:r>
              <a:rPr sz="2200" b="1" i="0">
                <a:solidFill>
                  <a:srgbClr val="1A1D21"/>
                </a:solidFill>
                <a:latin typeface="Helvetica"/>
              </a:rPr>
              <a:t>place:</a:t>
            </a:r>
          </a:p>
          <a:p>
            <a:pPr algn="l">
              <a:spcBef>
                <a:spcPts val="0"/>
              </a:spcBef>
              <a:spcAft>
                <a:spcPts val="0"/>
              </a:spcAft>
            </a:pPr>
            <a:r>
              <a:rPr sz="1600" b="0" i="0">
                <a:solidFill>
                  <a:srgbClr val="5F6672"/>
                </a:solidFill>
                <a:latin typeface="Helvetica"/>
              </a:rPr>
              <a:t>One entry per component, each saying where it goes and what it draws.</a:t>
            </a:r>
          </a:p>
        </p:txBody>
      </p:sp>
      <p:sp>
        <p:nvSpPr>
          <p:cNvPr id="8" name="s3.p1.callouts#7"/>
          <p:cNvSpPr/>
          <p:nvPr/>
        </p:nvSpPr>
        <p:spPr>
          <a:xfrm>
            <a:off x="731501" y="4684775"/>
            <a:ext cx="155448" cy="155448"/>
          </a:xfrm>
          <a:prstGeom prst="roundRect">
            <a:avLst>
              <a:gd name="adj" fmla="val 50000"/>
            </a:avLst>
          </a:prstGeom>
          <a:solidFill>
            <a:srgbClr val="1F5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s3.p1.callouts#8"/>
          <p:cNvSpPr txBox="1"/>
          <p:nvPr/>
        </p:nvSpPr>
        <p:spPr>
          <a:xfrm>
            <a:off x="1115549" y="4629911"/>
            <a:ext cx="10344643" cy="617220"/>
          </a:xfrm>
          <a:prstGeom prst="rect">
            <a:avLst/>
          </a:prstGeom>
          <a:noFill/>
        </p:spPr>
        <p:txBody>
          <a:bodyPr wrap="square" anchor="t" lIns="0" rIns="0" tIns="0" bIns="0">
            <a:spAutoFit/>
          </a:bodyPr>
          <a:lstStyle/>
          <a:p>
            <a:pPr algn="l">
              <a:spcBef>
                <a:spcPts val="0"/>
              </a:spcBef>
              <a:spcAft>
                <a:spcPts val="300"/>
              </a:spcAft>
            </a:pPr>
            <a:r>
              <a:rPr sz="2200" b="1" i="0">
                <a:solidFill>
                  <a:srgbClr val="1A1D21"/>
                </a:solidFill>
                <a:latin typeface="Helvetica"/>
              </a:rPr>
              <a:t>extends:</a:t>
            </a:r>
          </a:p>
          <a:p>
            <a:pPr algn="l">
              <a:spcBef>
                <a:spcPts val="0"/>
              </a:spcBef>
              <a:spcAft>
                <a:spcPts val="0"/>
              </a:spcAft>
            </a:pPr>
            <a:r>
              <a:rPr sz="1600" b="0" i="0">
                <a:solidFill>
                  <a:srgbClr val="5F6672"/>
                </a:solidFill>
                <a:latin typeface="Helvetica"/>
              </a:rPr>
              <a:t>A Python module registering components of its own, for what the spec cannot say.</a:t>
            </a:r>
          </a:p>
        </p:txBody>
      </p:sp>
      <p:sp>
        <p:nvSpPr>
          <p:cNvPr id="10" name="s3.chrome"/>
          <p:cNvSpPr txBox="1"/>
          <p:nvPr/>
        </p:nvSpPr>
        <p:spPr>
          <a:xfrm>
            <a:off x="731501" y="342900"/>
            <a:ext cx="10728691" cy="990599"/>
          </a:xfrm>
          <a:prstGeom prst="rect">
            <a:avLst/>
          </a:prstGeom>
          <a:noFill/>
        </p:spPr>
        <p:txBody>
          <a:bodyPr wrap="square" anchor="t" lIns="0" rIns="0" tIns="0" bIns="0">
            <a:spAutoFit/>
          </a:bodyPr>
          <a:lstStyle/>
          <a:p>
            <a:pPr algn="l">
              <a:spcBef>
                <a:spcPts val="0"/>
              </a:spcBef>
              <a:spcAft>
                <a:spcPts val="0"/>
              </a:spcAft>
            </a:pPr>
            <a:r>
              <a:rPr sz="1300" b="1" i="0">
                <a:solidFill>
                  <a:srgbClr val="1A1D21"/>
                </a:solidFill>
                <a:latin typeface="Helvetica"/>
              </a:rPr>
              <a:t>CHROME</a:t>
            </a:r>
          </a:p>
          <a:p>
            <a:pPr algn="l">
              <a:spcBef>
                <a:spcPts val="0"/>
              </a:spcBef>
              <a:spcAft>
                <a:spcPts val="0"/>
              </a:spcAft>
            </a:pPr>
            <a:r>
              <a:rPr sz="3400" b="1" i="0">
                <a:solidFill>
                  <a:srgbClr val="1A1D21"/>
                </a:solidFill>
                <a:latin typeface="Helvetica"/>
              </a:rPr>
              <a:t>A slide has no layout</a:t>
            </a:r>
          </a:p>
          <a:p>
            <a:pPr algn="l">
              <a:spcBef>
                <a:spcPts val="0"/>
              </a:spcBef>
              <a:spcAft>
                <a:spcPts val="0"/>
              </a:spcAft>
            </a:pPr>
            <a:r>
              <a:rPr sz="1800" b="0" i="0">
                <a:solidFill>
                  <a:srgbClr val="1A1D21"/>
                </a:solidFill>
                <a:latin typeface="Helvetica"/>
              </a:rPr>
              <a:t>Four optional fields, a backdrop, and a list of placements — that is the whole shape</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8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grpId="0" nodeType="withEffect">
                                  <p:stCondLst>
                                    <p:cond delay="8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par>
                                <p:cTn id="24" presetID="10" presetClass="entr" presetSubtype="0" fill="hold" grpId="0" nodeType="withEffect">
                                  <p:stCondLst>
                                    <p:cond delay="8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par>
                                <p:cTn id="32" presetID="10" presetClass="entr" presetSubtype="0" fill="hold" grpId="0" nodeType="withEffect">
                                  <p:stCondLst>
                                    <p:cond delay="8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P spid="9" grpId="0" animBg="1"/>
    </p:bldLst>
  </p:timing>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4.p1.stats#1"/>
          <p:cNvSpPr/>
          <p:nvPr/>
        </p:nvSpPr>
        <p:spPr>
          <a:xfrm>
            <a:off x="731501" y="1607820"/>
            <a:ext cx="2545016" cy="1371600"/>
          </a:xfrm>
          <a:prstGeom prst="roundRect">
            <a:avLst>
              <a:gd name="adj" fmla="val 6000"/>
            </a:avLst>
          </a:prstGeom>
          <a:solidFill>
            <a:srgbClr val="E3E6EA"/>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28016"/>
          <a:lstStyle/>
          <a:p>
            <a:pPr algn="l">
              <a:spcBef>
                <a:spcPts val="0"/>
              </a:spcBef>
              <a:spcAft>
                <a:spcPts val="0"/>
              </a:spcAft>
            </a:pPr>
            <a:r>
              <a:rPr sz="3400" b="1" i="0">
                <a:solidFill>
                  <a:srgbClr val="1F5FA8"/>
                </a:solidFill>
                <a:latin typeface="Helvetica"/>
              </a:rPr>
              <a:t>0</a:t>
            </a:r>
          </a:p>
          <a:p>
            <a:pPr algn="l">
              <a:spcBef>
                <a:spcPts val="0"/>
              </a:spcBef>
              <a:spcAft>
                <a:spcPts val="0"/>
              </a:spcAft>
            </a:pPr>
            <a:r>
              <a:rPr sz="1400" b="0" i="0">
                <a:solidFill>
                  <a:srgbClr val="1A1D21"/>
                </a:solidFill>
                <a:latin typeface="Helvetica"/>
              </a:rPr>
              <a:t>inches hand-computed</a:t>
            </a:r>
          </a:p>
        </p:txBody>
      </p:sp>
      <p:sp>
        <p:nvSpPr>
          <p:cNvPr id="3" name="s4.p1.stats#2"/>
          <p:cNvSpPr/>
          <p:nvPr/>
        </p:nvSpPr>
        <p:spPr>
          <a:xfrm>
            <a:off x="3459393" y="1607820"/>
            <a:ext cx="2545016" cy="1371600"/>
          </a:xfrm>
          <a:prstGeom prst="roundRect">
            <a:avLst>
              <a:gd name="adj" fmla="val 6000"/>
            </a:avLst>
          </a:prstGeom>
          <a:solidFill>
            <a:srgbClr val="E3E6EA"/>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28016"/>
          <a:lstStyle/>
          <a:p>
            <a:pPr algn="l">
              <a:spcBef>
                <a:spcPts val="0"/>
              </a:spcBef>
              <a:spcAft>
                <a:spcPts val="0"/>
              </a:spcAft>
            </a:pPr>
            <a:r>
              <a:rPr sz="3400" b="1" i="0">
                <a:solidFill>
                  <a:srgbClr val="1F5FA8"/>
                </a:solidFill>
                <a:latin typeface="Helvetica"/>
              </a:rPr>
              <a:t>12</a:t>
            </a:r>
          </a:p>
          <a:p>
            <a:pPr algn="l">
              <a:spcBef>
                <a:spcPts val="0"/>
              </a:spcBef>
              <a:spcAft>
                <a:spcPts val="0"/>
              </a:spcAft>
            </a:pPr>
            <a:r>
              <a:rPr sz="1400" b="0" i="0">
                <a:solidFill>
                  <a:srgbClr val="1A1D21"/>
                </a:solidFill>
                <a:latin typeface="Helvetica"/>
              </a:rPr>
              <a:t>semantic colour roles</a:t>
            </a:r>
          </a:p>
        </p:txBody>
      </p:sp>
      <p:sp>
        <p:nvSpPr>
          <p:cNvPr id="4" name="s4.p1.stats#3"/>
          <p:cNvSpPr/>
          <p:nvPr/>
        </p:nvSpPr>
        <p:spPr>
          <a:xfrm>
            <a:off x="6187285" y="1607820"/>
            <a:ext cx="2545016" cy="1371600"/>
          </a:xfrm>
          <a:prstGeom prst="roundRect">
            <a:avLst>
              <a:gd name="adj" fmla="val 6000"/>
            </a:avLst>
          </a:prstGeom>
          <a:solidFill>
            <a:srgbClr val="E3E6EA"/>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28016"/>
          <a:lstStyle/>
          <a:p>
            <a:pPr algn="l">
              <a:spcBef>
                <a:spcPts val="0"/>
              </a:spcBef>
              <a:spcAft>
                <a:spcPts val="0"/>
              </a:spcAft>
            </a:pPr>
            <a:r>
              <a:rPr sz="3400" b="1" i="0">
                <a:solidFill>
                  <a:srgbClr val="1F5FA8"/>
                </a:solidFill>
                <a:latin typeface="Helvetica"/>
              </a:rPr>
              <a:t>10</a:t>
            </a:r>
          </a:p>
          <a:p>
            <a:pPr algn="l">
              <a:spcBef>
                <a:spcPts val="0"/>
              </a:spcBef>
              <a:spcAft>
                <a:spcPts val="0"/>
              </a:spcAft>
            </a:pPr>
            <a:r>
              <a:rPr sz="1400" b="0" i="0">
                <a:solidFill>
                  <a:srgbClr val="1A1D21"/>
                </a:solidFill>
                <a:latin typeface="Helvetica"/>
              </a:rPr>
              <a:t>rungs on the type ramp</a:t>
            </a:r>
          </a:p>
        </p:txBody>
      </p:sp>
      <p:sp>
        <p:nvSpPr>
          <p:cNvPr id="5" name="s4.p1.stats#4"/>
          <p:cNvSpPr/>
          <p:nvPr/>
        </p:nvSpPr>
        <p:spPr>
          <a:xfrm>
            <a:off x="8915176" y="1607820"/>
            <a:ext cx="2545016" cy="1371600"/>
          </a:xfrm>
          <a:prstGeom prst="roundRect">
            <a:avLst>
              <a:gd name="adj" fmla="val 6000"/>
            </a:avLst>
          </a:prstGeom>
          <a:solidFill>
            <a:srgbClr val="E3E6EA"/>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28016"/>
          <a:lstStyle/>
          <a:p>
            <a:pPr algn="l">
              <a:spcBef>
                <a:spcPts val="0"/>
              </a:spcBef>
              <a:spcAft>
                <a:spcPts val="0"/>
              </a:spcAft>
            </a:pPr>
            <a:r>
              <a:rPr sz="3400" b="1" i="0">
                <a:solidFill>
                  <a:srgbClr val="1F5FA8"/>
                </a:solidFill>
                <a:latin typeface="Helvetica"/>
              </a:rPr>
              <a:t>5</a:t>
            </a:r>
          </a:p>
          <a:p>
            <a:pPr algn="l">
              <a:spcBef>
                <a:spcPts val="0"/>
              </a:spcBef>
              <a:spcAft>
                <a:spcPts val="0"/>
              </a:spcAft>
            </a:pPr>
            <a:r>
              <a:rPr sz="1400" b="0" i="0">
                <a:solidFill>
                  <a:srgbClr val="1A1D21"/>
                </a:solidFill>
                <a:latin typeface="Helvetica"/>
              </a:rPr>
              <a:t>components in the vocabulary</a:t>
            </a:r>
          </a:p>
        </p:txBody>
      </p:sp>
      <p:sp>
        <p:nvSpPr>
          <p:cNvPr id="6" name="s4.p1.stats#5"/>
          <p:cNvSpPr txBox="1"/>
          <p:nvPr/>
        </p:nvSpPr>
        <p:spPr>
          <a:xfrm>
            <a:off x="731501" y="3253506"/>
            <a:ext cx="10728691" cy="548640"/>
          </a:xfrm>
          <a:prstGeom prst="rect">
            <a:avLst/>
          </a:prstGeom>
          <a:noFill/>
        </p:spPr>
        <p:txBody>
          <a:bodyPr wrap="square" anchor="t" lIns="0" rIns="0" tIns="0" bIns="0">
            <a:spAutoFit/>
          </a:bodyPr>
          <a:lstStyle/>
          <a:p>
            <a:pPr algn="l">
              <a:spcBef>
                <a:spcPts val="0"/>
              </a:spcBef>
              <a:spcAft>
                <a:spcPts val="0"/>
              </a:spcAft>
            </a:pPr>
            <a:r>
              <a:rPr sz="1600" b="0" i="1">
                <a:solidFill>
                  <a:srgbClr val="5F6672"/>
                </a:solidFill>
                <a:latin typeface="Helvetica"/>
              </a:rPr>
              <a:t>The spec says what goes where. The theme owns every colour, size and inch.</a:t>
            </a:r>
          </a:p>
        </p:txBody>
      </p:sp>
      <p:sp>
        <p:nvSpPr>
          <p:cNvPr id="7" name="s4.chrome"/>
          <p:cNvSpPr txBox="1"/>
          <p:nvPr/>
        </p:nvSpPr>
        <p:spPr>
          <a:xfrm>
            <a:off x="731501" y="342900"/>
            <a:ext cx="10728691" cy="990599"/>
          </a:xfrm>
          <a:prstGeom prst="rect">
            <a:avLst/>
          </a:prstGeom>
          <a:noFill/>
        </p:spPr>
        <p:txBody>
          <a:bodyPr wrap="square" anchor="t" lIns="0" rIns="0" tIns="0" bIns="0">
            <a:spAutoFit/>
          </a:bodyPr>
          <a:lstStyle/>
          <a:p>
            <a:pPr algn="l">
              <a:spcBef>
                <a:spcPts val="0"/>
              </a:spcBef>
              <a:spcAft>
                <a:spcPts val="0"/>
              </a:spcAft>
            </a:pPr>
            <a:r>
              <a:rPr sz="1300" b="1" i="0">
                <a:solidFill>
                  <a:srgbClr val="1A1D21"/>
                </a:solidFill>
                <a:latin typeface="Helvetica"/>
              </a:rPr>
              <a:t>CHROME</a:t>
            </a:r>
          </a:p>
          <a:p>
            <a:pPr algn="l">
              <a:spcBef>
                <a:spcPts val="0"/>
              </a:spcBef>
              <a:spcAft>
                <a:spcPts val="0"/>
              </a:spcAft>
            </a:pPr>
            <a:r>
              <a:rPr sz="3400" b="1" i="0">
                <a:solidFill>
                  <a:srgbClr val="1A1D21"/>
                </a:solidFill>
                <a:latin typeface="Helvetica"/>
              </a:rPr>
              <a:t>Nothing here is hand-positioned</a:t>
            </a:r>
          </a:p>
          <a:p>
            <a:pPr algn="l">
              <a:spcBef>
                <a:spcPts val="0"/>
              </a:spcBef>
              <a:spcAft>
                <a:spcPts val="0"/>
              </a:spcAft>
            </a:pPr>
            <a:r>
              <a:rPr sz="1800" b="0" i="0">
                <a:solidFill>
                  <a:srgbClr val="1A1D21"/>
                </a:solidFill>
                <a:latin typeface="Helvetica"/>
              </a:rPr>
              <a:t>Every number below comes out of the theme, not out of a build script</a:t>
            </a:r>
          </a:p>
        </p:txBody>
      </p:sp>
    </p:spTree>
  </p:cSld>
  <p:clrMapOvr>
    <a:masterClrMapping/>
  </p:clrMapOvr>
  <p:transition spd="fast">
    <p:fade/>
  </p:transition>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5.bg#1"/>
          <p:cNvSpPr/>
          <p:nvPr/>
        </p:nvSpPr>
        <p:spPr>
          <a:xfrm>
            <a:off x="0" y="0"/>
            <a:ext cx="12191695" cy="6858000"/>
          </a:xfrm>
          <a:prstGeom prst="rect">
            <a:avLst/>
          </a:prstGeom>
          <a:solidFill>
            <a:srgbClr val="1216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s5.chrome"/>
          <p:cNvSpPr txBox="1"/>
          <p:nvPr/>
        </p:nvSpPr>
        <p:spPr>
          <a:xfrm>
            <a:off x="731501" y="342900"/>
            <a:ext cx="10728691" cy="990599"/>
          </a:xfrm>
          <a:prstGeom prst="rect">
            <a:avLst/>
          </a:prstGeom>
          <a:noFill/>
        </p:spPr>
        <p:txBody>
          <a:bodyPr wrap="square" anchor="t" lIns="0" rIns="0" tIns="0" bIns="0">
            <a:spAutoFit/>
          </a:bodyPr>
          <a:lstStyle/>
          <a:p>
            <a:pPr algn="l">
              <a:spcBef>
                <a:spcPts val="0"/>
              </a:spcBef>
              <a:spcAft>
                <a:spcPts val="0"/>
              </a:spcAft>
            </a:pPr>
            <a:r>
              <a:rPr sz="1300" b="1" i="0">
                <a:solidFill>
                  <a:srgbClr val="FFFFFF"/>
                </a:solidFill>
                <a:latin typeface="Helvetica"/>
              </a:rPr>
              <a:t>PART 2 OF 4</a:t>
            </a:r>
          </a:p>
          <a:p>
            <a:pPr algn="l">
              <a:spcBef>
                <a:spcPts val="0"/>
              </a:spcBef>
              <a:spcAft>
                <a:spcPts val="0"/>
              </a:spcAft>
            </a:pPr>
            <a:r>
              <a:rPr sz="3400" b="1" i="0">
                <a:solidFill>
                  <a:srgbClr val="FFFFFF"/>
                </a:solidFill>
                <a:latin typeface="Helvetica"/>
              </a:rPr>
              <a:t>Theme</a:t>
            </a:r>
          </a:p>
          <a:p>
            <a:pPr algn="l">
              <a:spcBef>
                <a:spcPts val="0"/>
              </a:spcBef>
              <a:spcAft>
                <a:spcPts val="0"/>
              </a:spcAft>
            </a:pPr>
            <a:r>
              <a:rPr sz="1800" b="0" i="0">
                <a:solidFill>
                  <a:srgbClr val="FFFFFF"/>
                </a:solidFill>
                <a:latin typeface="Helvetica"/>
              </a:rPr>
              <a:t>One source of truth for colour, type, and the space content may occupy.</a:t>
            </a:r>
          </a:p>
        </p:txBody>
      </p:sp>
    </p:spTree>
  </p:cSld>
  <p:clrMapOvr>
    <a:masterClrMapping/>
  </p:clrMapOvr>
  <p:transition spd="fast">
    <p:fade/>
  </p:transition>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6.p1.swatches#1"/>
          <p:cNvSpPr/>
          <p:nvPr/>
        </p:nvSpPr>
        <p:spPr>
          <a:xfrm>
            <a:off x="731501" y="1882139"/>
            <a:ext cx="1635719" cy="912114"/>
          </a:xfrm>
          <a:prstGeom prst="roundRect">
            <a:avLst>
              <a:gd name="adj" fmla="val 12000"/>
            </a:avLst>
          </a:prstGeom>
          <a:solidFill>
            <a:srgbClr val="1A1D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s6.p1.swatches#2"/>
          <p:cNvSpPr txBox="1"/>
          <p:nvPr/>
        </p:nvSpPr>
        <p:spPr>
          <a:xfrm>
            <a:off x="731501" y="2849118"/>
            <a:ext cx="1635719" cy="548640"/>
          </a:xfrm>
          <a:prstGeom prst="rect">
            <a:avLst/>
          </a:prstGeom>
          <a:noFill/>
        </p:spPr>
        <p:txBody>
          <a:bodyPr wrap="square" anchor="t" lIns="0" rIns="0" tIns="0" bIns="0">
            <a:spAutoFit/>
          </a:bodyPr>
          <a:lstStyle/>
          <a:p>
            <a:pPr algn="l">
              <a:spcBef>
                <a:spcPts val="0"/>
              </a:spcBef>
              <a:spcAft>
                <a:spcPts val="100"/>
              </a:spcAft>
            </a:pPr>
            <a:r>
              <a:rPr sz="1400" b="1" i="0">
                <a:solidFill>
                  <a:srgbClr val="1A1D21"/>
                </a:solidFill>
                <a:latin typeface="Helvetica"/>
              </a:rPr>
              <a:t>ink</a:t>
            </a:r>
          </a:p>
          <a:p>
            <a:pPr algn="l">
              <a:spcBef>
                <a:spcPts val="0"/>
              </a:spcBef>
              <a:spcAft>
                <a:spcPts val="0"/>
              </a:spcAft>
            </a:pPr>
            <a:r>
              <a:rPr sz="1400" b="0" i="0">
                <a:solidFill>
                  <a:srgbClr val="5F6672"/>
                </a:solidFill>
                <a:latin typeface="Courier New"/>
              </a:rPr>
              <a:t>1A1D21</a:t>
            </a:r>
          </a:p>
        </p:txBody>
      </p:sp>
      <p:sp>
        <p:nvSpPr>
          <p:cNvPr id="4" name="s6.p1.swatches#3"/>
          <p:cNvSpPr/>
          <p:nvPr/>
        </p:nvSpPr>
        <p:spPr>
          <a:xfrm>
            <a:off x="2550096" y="1882139"/>
            <a:ext cx="1635719" cy="912114"/>
          </a:xfrm>
          <a:prstGeom prst="roundRect">
            <a:avLst>
              <a:gd name="adj" fmla="val 12000"/>
            </a:avLst>
          </a:prstGeom>
          <a:solidFill>
            <a:srgbClr val="1F5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s6.p1.swatches#4"/>
          <p:cNvSpPr txBox="1"/>
          <p:nvPr/>
        </p:nvSpPr>
        <p:spPr>
          <a:xfrm>
            <a:off x="2550096" y="2849118"/>
            <a:ext cx="1635719" cy="548640"/>
          </a:xfrm>
          <a:prstGeom prst="rect">
            <a:avLst/>
          </a:prstGeom>
          <a:noFill/>
        </p:spPr>
        <p:txBody>
          <a:bodyPr wrap="square" anchor="t" lIns="0" rIns="0" tIns="0" bIns="0">
            <a:spAutoFit/>
          </a:bodyPr>
          <a:lstStyle/>
          <a:p>
            <a:pPr algn="l">
              <a:spcBef>
                <a:spcPts val="0"/>
              </a:spcBef>
              <a:spcAft>
                <a:spcPts val="100"/>
              </a:spcAft>
            </a:pPr>
            <a:r>
              <a:rPr sz="1400" b="1" i="0">
                <a:solidFill>
                  <a:srgbClr val="1A1D21"/>
                </a:solidFill>
                <a:latin typeface="Helvetica"/>
              </a:rPr>
              <a:t>accent-1</a:t>
            </a:r>
          </a:p>
          <a:p>
            <a:pPr algn="l">
              <a:spcBef>
                <a:spcPts val="0"/>
              </a:spcBef>
              <a:spcAft>
                <a:spcPts val="0"/>
              </a:spcAft>
            </a:pPr>
            <a:r>
              <a:rPr sz="1400" b="0" i="0">
                <a:solidFill>
                  <a:srgbClr val="5F6672"/>
                </a:solidFill>
                <a:latin typeface="Courier New"/>
              </a:rPr>
              <a:t>1F5FA8</a:t>
            </a:r>
          </a:p>
        </p:txBody>
      </p:sp>
      <p:sp>
        <p:nvSpPr>
          <p:cNvPr id="6" name="s6.p1.swatches#5"/>
          <p:cNvSpPr/>
          <p:nvPr/>
        </p:nvSpPr>
        <p:spPr>
          <a:xfrm>
            <a:off x="4368690" y="1882139"/>
            <a:ext cx="1635719" cy="912114"/>
          </a:xfrm>
          <a:prstGeom prst="roundRect">
            <a:avLst>
              <a:gd name="adj" fmla="val 12000"/>
            </a:avLst>
          </a:prstGeom>
          <a:solidFill>
            <a:srgbClr val="0F6E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s6.p1.swatches#6"/>
          <p:cNvSpPr txBox="1"/>
          <p:nvPr/>
        </p:nvSpPr>
        <p:spPr>
          <a:xfrm>
            <a:off x="4368690" y="2849118"/>
            <a:ext cx="1635719" cy="548640"/>
          </a:xfrm>
          <a:prstGeom prst="rect">
            <a:avLst/>
          </a:prstGeom>
          <a:noFill/>
        </p:spPr>
        <p:txBody>
          <a:bodyPr wrap="square" anchor="t" lIns="0" rIns="0" tIns="0" bIns="0">
            <a:spAutoFit/>
          </a:bodyPr>
          <a:lstStyle/>
          <a:p>
            <a:pPr algn="l">
              <a:spcBef>
                <a:spcPts val="0"/>
              </a:spcBef>
              <a:spcAft>
                <a:spcPts val="100"/>
              </a:spcAft>
            </a:pPr>
            <a:r>
              <a:rPr sz="1400" b="1" i="0">
                <a:solidFill>
                  <a:srgbClr val="1A1D21"/>
                </a:solidFill>
                <a:latin typeface="Helvetica"/>
              </a:rPr>
              <a:t>accent-2</a:t>
            </a:r>
          </a:p>
          <a:p>
            <a:pPr algn="l">
              <a:spcBef>
                <a:spcPts val="0"/>
              </a:spcBef>
              <a:spcAft>
                <a:spcPts val="0"/>
              </a:spcAft>
            </a:pPr>
            <a:r>
              <a:rPr sz="1400" b="0" i="0">
                <a:solidFill>
                  <a:srgbClr val="5F6672"/>
                </a:solidFill>
                <a:latin typeface="Courier New"/>
              </a:rPr>
              <a:t>0F6E63</a:t>
            </a:r>
          </a:p>
        </p:txBody>
      </p:sp>
      <p:sp>
        <p:nvSpPr>
          <p:cNvPr id="8" name="s6.p1.swatches#7"/>
          <p:cNvSpPr/>
          <p:nvPr/>
        </p:nvSpPr>
        <p:spPr>
          <a:xfrm>
            <a:off x="6187285" y="1882139"/>
            <a:ext cx="1635719" cy="912114"/>
          </a:xfrm>
          <a:prstGeom prst="roundRect">
            <a:avLst>
              <a:gd name="adj" fmla="val 12000"/>
            </a:avLst>
          </a:prstGeom>
          <a:solidFill>
            <a:srgbClr val="A8431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s6.p1.swatches#8"/>
          <p:cNvSpPr txBox="1"/>
          <p:nvPr/>
        </p:nvSpPr>
        <p:spPr>
          <a:xfrm>
            <a:off x="6187285" y="2849118"/>
            <a:ext cx="1635719" cy="548640"/>
          </a:xfrm>
          <a:prstGeom prst="rect">
            <a:avLst/>
          </a:prstGeom>
          <a:noFill/>
        </p:spPr>
        <p:txBody>
          <a:bodyPr wrap="square" anchor="t" lIns="0" rIns="0" tIns="0" bIns="0">
            <a:spAutoFit/>
          </a:bodyPr>
          <a:lstStyle/>
          <a:p>
            <a:pPr algn="l">
              <a:spcBef>
                <a:spcPts val="0"/>
              </a:spcBef>
              <a:spcAft>
                <a:spcPts val="100"/>
              </a:spcAft>
            </a:pPr>
            <a:r>
              <a:rPr sz="1400" b="1" i="0">
                <a:solidFill>
                  <a:srgbClr val="1A1D21"/>
                </a:solidFill>
                <a:latin typeface="Helvetica"/>
              </a:rPr>
              <a:t>accent-3</a:t>
            </a:r>
          </a:p>
          <a:p>
            <a:pPr algn="l">
              <a:spcBef>
                <a:spcPts val="0"/>
              </a:spcBef>
              <a:spcAft>
                <a:spcPts val="0"/>
              </a:spcAft>
            </a:pPr>
            <a:r>
              <a:rPr sz="1400" b="0" i="0">
                <a:solidFill>
                  <a:srgbClr val="5F6672"/>
                </a:solidFill>
                <a:latin typeface="Courier New"/>
              </a:rPr>
              <a:t>A8431C</a:t>
            </a:r>
          </a:p>
        </p:txBody>
      </p:sp>
      <p:sp>
        <p:nvSpPr>
          <p:cNvPr id="10" name="s6.p1.swatches#9"/>
          <p:cNvSpPr/>
          <p:nvPr/>
        </p:nvSpPr>
        <p:spPr>
          <a:xfrm>
            <a:off x="8005879" y="1882139"/>
            <a:ext cx="1635719" cy="912114"/>
          </a:xfrm>
          <a:prstGeom prst="roundRect">
            <a:avLst>
              <a:gd name="adj" fmla="val 12000"/>
            </a:avLst>
          </a:prstGeom>
          <a:solidFill>
            <a:srgbClr val="5F667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s6.p1.swatches#10"/>
          <p:cNvSpPr txBox="1"/>
          <p:nvPr/>
        </p:nvSpPr>
        <p:spPr>
          <a:xfrm>
            <a:off x="8005879" y="2849118"/>
            <a:ext cx="1635719" cy="548640"/>
          </a:xfrm>
          <a:prstGeom prst="rect">
            <a:avLst/>
          </a:prstGeom>
          <a:noFill/>
        </p:spPr>
        <p:txBody>
          <a:bodyPr wrap="square" anchor="t" lIns="0" rIns="0" tIns="0" bIns="0">
            <a:spAutoFit/>
          </a:bodyPr>
          <a:lstStyle/>
          <a:p>
            <a:pPr algn="l">
              <a:spcBef>
                <a:spcPts val="0"/>
              </a:spcBef>
              <a:spcAft>
                <a:spcPts val="100"/>
              </a:spcAft>
            </a:pPr>
            <a:r>
              <a:rPr sz="1400" b="1" i="0">
                <a:solidFill>
                  <a:srgbClr val="1A1D21"/>
                </a:solidFill>
                <a:latin typeface="Helvetica"/>
              </a:rPr>
              <a:t>muted</a:t>
            </a:r>
          </a:p>
          <a:p>
            <a:pPr algn="l">
              <a:spcBef>
                <a:spcPts val="0"/>
              </a:spcBef>
              <a:spcAft>
                <a:spcPts val="0"/>
              </a:spcAft>
            </a:pPr>
            <a:r>
              <a:rPr sz="1400" b="0" i="0">
                <a:solidFill>
                  <a:srgbClr val="5F6672"/>
                </a:solidFill>
                <a:latin typeface="Courier New"/>
              </a:rPr>
              <a:t>5F6672</a:t>
            </a:r>
          </a:p>
        </p:txBody>
      </p:sp>
      <p:sp>
        <p:nvSpPr>
          <p:cNvPr id="12" name="s6.p1.swatches#11"/>
          <p:cNvSpPr/>
          <p:nvPr/>
        </p:nvSpPr>
        <p:spPr>
          <a:xfrm>
            <a:off x="9824474" y="1882139"/>
            <a:ext cx="1635719" cy="912114"/>
          </a:xfrm>
          <a:prstGeom prst="roundRect">
            <a:avLst>
              <a:gd name="adj" fmla="val 12000"/>
            </a:avLst>
          </a:prstGeom>
          <a:solidFill>
            <a:srgbClr val="E3E6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s6.p1.swatches#12"/>
          <p:cNvSpPr txBox="1"/>
          <p:nvPr/>
        </p:nvSpPr>
        <p:spPr>
          <a:xfrm>
            <a:off x="9824474" y="2849118"/>
            <a:ext cx="1635719" cy="548640"/>
          </a:xfrm>
          <a:prstGeom prst="rect">
            <a:avLst/>
          </a:prstGeom>
          <a:noFill/>
        </p:spPr>
        <p:txBody>
          <a:bodyPr wrap="square" anchor="t" lIns="0" rIns="0" tIns="0" bIns="0">
            <a:spAutoFit/>
          </a:bodyPr>
          <a:lstStyle/>
          <a:p>
            <a:pPr algn="l">
              <a:spcBef>
                <a:spcPts val="0"/>
              </a:spcBef>
              <a:spcAft>
                <a:spcPts val="100"/>
              </a:spcAft>
            </a:pPr>
            <a:r>
              <a:rPr sz="1400" b="1" i="0">
                <a:solidFill>
                  <a:srgbClr val="1A1D21"/>
                </a:solidFill>
                <a:latin typeface="Helvetica"/>
              </a:rPr>
              <a:t>line</a:t>
            </a:r>
          </a:p>
          <a:p>
            <a:pPr algn="l">
              <a:spcBef>
                <a:spcPts val="0"/>
              </a:spcBef>
              <a:spcAft>
                <a:spcPts val="0"/>
              </a:spcAft>
            </a:pPr>
            <a:r>
              <a:rPr sz="1400" b="0" i="0">
                <a:solidFill>
                  <a:srgbClr val="5F6672"/>
                </a:solidFill>
                <a:latin typeface="Courier New"/>
              </a:rPr>
              <a:t>E3E6EA</a:t>
            </a:r>
          </a:p>
        </p:txBody>
      </p:sp>
      <p:sp>
        <p:nvSpPr>
          <p:cNvPr id="14" name="s6.p1.swatches#13"/>
          <p:cNvSpPr txBox="1"/>
          <p:nvPr/>
        </p:nvSpPr>
        <p:spPr>
          <a:xfrm>
            <a:off x="731501" y="3534918"/>
            <a:ext cx="8000799" cy="243840"/>
          </a:xfrm>
          <a:prstGeom prst="rect">
            <a:avLst/>
          </a:prstGeom>
          <a:noFill/>
        </p:spPr>
        <p:txBody>
          <a:bodyPr wrap="square" anchor="t" lIns="0" rIns="0" tIns="0" bIns="0">
            <a:spAutoFit/>
          </a:bodyPr>
          <a:lstStyle/>
          <a:p>
            <a:pPr algn="l">
              <a:spcBef>
                <a:spcPts val="0"/>
              </a:spcBef>
              <a:spcAft>
                <a:spcPts val="0"/>
              </a:spcAft>
            </a:pPr>
            <a:r>
              <a:rPr sz="1600" b="0" i="0">
                <a:solidFill>
                  <a:srgbClr val="5F6672"/>
                </a:solidFill>
                <a:latin typeface="Helvetica"/>
              </a:rPr>
              <a:t>Every value above was read out of the .pptx at build time.</a:t>
            </a:r>
          </a:p>
        </p:txBody>
      </p:sp>
      <p:sp>
        <p:nvSpPr>
          <p:cNvPr id="15" name="s6.p2.card#1"/>
          <p:cNvSpPr/>
          <p:nvPr/>
        </p:nvSpPr>
        <p:spPr>
          <a:xfrm>
            <a:off x="731501" y="4925060"/>
            <a:ext cx="2545016" cy="1521460"/>
          </a:xfrm>
          <a:prstGeom prst="roundRect">
            <a:avLst>
              <a:gd name="adj" fmla="val 6000"/>
            </a:avLst>
          </a:prstGeom>
          <a:solidFill>
            <a:srgbClr val="1F5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s6.p2.card#2"/>
          <p:cNvSpPr txBox="1"/>
          <p:nvPr/>
        </p:nvSpPr>
        <p:spPr>
          <a:xfrm>
            <a:off x="914377" y="5107935"/>
            <a:ext cx="2179265" cy="1155709"/>
          </a:xfrm>
          <a:prstGeom prst="rect">
            <a:avLst/>
          </a:prstGeom>
          <a:noFill/>
        </p:spPr>
        <p:txBody>
          <a:bodyPr wrap="square" anchor="t" lIns="0" rIns="0" tIns="0" bIns="0">
            <a:spAutoFit/>
          </a:bodyPr>
          <a:lstStyle/>
          <a:p>
            <a:pPr algn="l">
              <a:spcBef>
                <a:spcPts val="0"/>
              </a:spcBef>
              <a:spcAft>
                <a:spcPts val="300"/>
              </a:spcAft>
            </a:pPr>
            <a:r>
              <a:rPr sz="2200" b="1" i="0">
                <a:solidFill>
                  <a:srgbClr val="FFFFFF"/>
                </a:solidFill>
                <a:latin typeface="Helvetica"/>
              </a:rPr>
              <a:t>accent-1</a:t>
            </a:r>
          </a:p>
          <a:p>
            <a:pPr algn="l">
              <a:spcBef>
                <a:spcPts val="0"/>
              </a:spcBef>
              <a:spcAft>
                <a:spcPts val="0"/>
              </a:spcAft>
            </a:pPr>
            <a:r>
              <a:rPr sz="1600" b="0" i="0">
                <a:solidFill>
                  <a:srgbClr val="FFFFFF"/>
                </a:solidFill>
                <a:latin typeface="Helvetica"/>
              </a:rPr>
              <a:t>A ground, and ink checked against it.</a:t>
            </a:r>
          </a:p>
        </p:txBody>
      </p:sp>
      <p:sp>
        <p:nvSpPr>
          <p:cNvPr id="17" name="s6.p3.card#1"/>
          <p:cNvSpPr/>
          <p:nvPr/>
        </p:nvSpPr>
        <p:spPr>
          <a:xfrm>
            <a:off x="3459393" y="4925060"/>
            <a:ext cx="2545016" cy="1521460"/>
          </a:xfrm>
          <a:prstGeom prst="roundRect">
            <a:avLst>
              <a:gd name="adj" fmla="val 6000"/>
            </a:avLst>
          </a:prstGeom>
          <a:solidFill>
            <a:srgbClr val="0F6E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s6.p3.card#2"/>
          <p:cNvSpPr txBox="1"/>
          <p:nvPr/>
        </p:nvSpPr>
        <p:spPr>
          <a:xfrm>
            <a:off x="3642268" y="5107935"/>
            <a:ext cx="2179265" cy="1155709"/>
          </a:xfrm>
          <a:prstGeom prst="rect">
            <a:avLst/>
          </a:prstGeom>
          <a:noFill/>
        </p:spPr>
        <p:txBody>
          <a:bodyPr wrap="square" anchor="t" lIns="0" rIns="0" tIns="0" bIns="0">
            <a:spAutoFit/>
          </a:bodyPr>
          <a:lstStyle/>
          <a:p>
            <a:pPr algn="l">
              <a:spcBef>
                <a:spcPts val="0"/>
              </a:spcBef>
              <a:spcAft>
                <a:spcPts val="300"/>
              </a:spcAft>
            </a:pPr>
            <a:r>
              <a:rPr sz="2200" b="1" i="0">
                <a:solidFill>
                  <a:srgbClr val="FFFFFF"/>
                </a:solidFill>
                <a:latin typeface="Helvetica"/>
              </a:rPr>
              <a:t>accent-2</a:t>
            </a:r>
          </a:p>
          <a:p>
            <a:pPr algn="l">
              <a:spcBef>
                <a:spcPts val="0"/>
              </a:spcBef>
              <a:spcAft>
                <a:spcPts val="0"/>
              </a:spcAft>
            </a:pPr>
            <a:r>
              <a:rPr sz="1600" b="0" i="0">
                <a:solidFill>
                  <a:srgbClr val="FFFFFF"/>
                </a:solidFill>
                <a:latin typeface="Helvetica"/>
              </a:rPr>
              <a:t>The pair supplies the ink.</a:t>
            </a:r>
          </a:p>
        </p:txBody>
      </p:sp>
      <p:sp>
        <p:nvSpPr>
          <p:cNvPr id="19" name="s6.p4.card#1"/>
          <p:cNvSpPr/>
          <p:nvPr/>
        </p:nvSpPr>
        <p:spPr>
          <a:xfrm>
            <a:off x="6187285" y="4925060"/>
            <a:ext cx="2545016" cy="1521460"/>
          </a:xfrm>
          <a:prstGeom prst="roundRect">
            <a:avLst>
              <a:gd name="adj" fmla="val 6000"/>
            </a:avLst>
          </a:prstGeom>
          <a:solidFill>
            <a:srgbClr val="A8431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s6.p4.card#2"/>
          <p:cNvSpPr txBox="1"/>
          <p:nvPr/>
        </p:nvSpPr>
        <p:spPr>
          <a:xfrm>
            <a:off x="6370160" y="5107935"/>
            <a:ext cx="2179265" cy="1155709"/>
          </a:xfrm>
          <a:prstGeom prst="rect">
            <a:avLst/>
          </a:prstGeom>
          <a:noFill/>
        </p:spPr>
        <p:txBody>
          <a:bodyPr wrap="square" anchor="t" lIns="0" rIns="0" tIns="0" bIns="0">
            <a:spAutoFit/>
          </a:bodyPr>
          <a:lstStyle/>
          <a:p>
            <a:pPr algn="l">
              <a:spcBef>
                <a:spcPts val="0"/>
              </a:spcBef>
              <a:spcAft>
                <a:spcPts val="300"/>
              </a:spcAft>
            </a:pPr>
            <a:r>
              <a:rPr sz="2200" b="1" i="0">
                <a:solidFill>
                  <a:srgbClr val="FFFFFF"/>
                </a:solidFill>
                <a:latin typeface="Helvetica"/>
              </a:rPr>
              <a:t>accent-3</a:t>
            </a:r>
          </a:p>
          <a:p>
            <a:pPr algn="l">
              <a:spcBef>
                <a:spcPts val="0"/>
              </a:spcBef>
              <a:spcAft>
                <a:spcPts val="0"/>
              </a:spcAft>
            </a:pPr>
            <a:r>
              <a:rPr sz="1600" b="0" i="0">
                <a:solidFill>
                  <a:srgbClr val="FFFFFF"/>
                </a:solidFill>
                <a:latin typeface="Helvetica"/>
              </a:rPr>
              <a:t>Every pair clears WCAG AA.</a:t>
            </a:r>
          </a:p>
        </p:txBody>
      </p:sp>
      <p:sp>
        <p:nvSpPr>
          <p:cNvPr id="21" name="s6.p5.card#1"/>
          <p:cNvSpPr/>
          <p:nvPr/>
        </p:nvSpPr>
        <p:spPr>
          <a:xfrm>
            <a:off x="8915176" y="4925060"/>
            <a:ext cx="2545016" cy="1521460"/>
          </a:xfrm>
          <a:prstGeom prst="roundRect">
            <a:avLst>
              <a:gd name="adj" fmla="val 6000"/>
            </a:avLst>
          </a:prstGeom>
          <a:solidFill>
            <a:srgbClr val="1216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s6.p5.card#2"/>
          <p:cNvSpPr txBox="1"/>
          <p:nvPr/>
        </p:nvSpPr>
        <p:spPr>
          <a:xfrm>
            <a:off x="9098052" y="5107935"/>
            <a:ext cx="2179265" cy="1155709"/>
          </a:xfrm>
          <a:prstGeom prst="rect">
            <a:avLst/>
          </a:prstGeom>
          <a:noFill/>
        </p:spPr>
        <p:txBody>
          <a:bodyPr wrap="square" anchor="t" lIns="0" rIns="0" tIns="0" bIns="0">
            <a:spAutoFit/>
          </a:bodyPr>
          <a:lstStyle/>
          <a:p>
            <a:pPr algn="l">
              <a:spcBef>
                <a:spcPts val="0"/>
              </a:spcBef>
              <a:spcAft>
                <a:spcPts val="300"/>
              </a:spcAft>
            </a:pPr>
            <a:r>
              <a:rPr sz="2200" b="1" i="0">
                <a:solidFill>
                  <a:srgbClr val="FFFFFF"/>
                </a:solidFill>
                <a:latin typeface="Helvetica"/>
              </a:rPr>
              <a:t>inverse</a:t>
            </a:r>
          </a:p>
          <a:p>
            <a:pPr algn="l">
              <a:spcBef>
                <a:spcPts val="0"/>
              </a:spcBef>
              <a:spcAft>
                <a:spcPts val="0"/>
              </a:spcAft>
            </a:pPr>
            <a:r>
              <a:rPr sz="1600" b="0" i="0">
                <a:solidFill>
                  <a:srgbClr val="FFFFFF"/>
                </a:solidFill>
                <a:latin typeface="Helvetica"/>
              </a:rPr>
              <a:t>Below AA fails qa, never ships.</a:t>
            </a:r>
          </a:p>
        </p:txBody>
      </p:sp>
      <p:sp>
        <p:nvSpPr>
          <p:cNvPr id="23" name="s6.chrome"/>
          <p:cNvSpPr txBox="1"/>
          <p:nvPr/>
        </p:nvSpPr>
        <p:spPr>
          <a:xfrm>
            <a:off x="731501" y="342900"/>
            <a:ext cx="10728691" cy="1264920"/>
          </a:xfrm>
          <a:prstGeom prst="rect">
            <a:avLst/>
          </a:prstGeom>
          <a:noFill/>
        </p:spPr>
        <p:txBody>
          <a:bodyPr wrap="square" anchor="t" lIns="0" rIns="0" tIns="0" bIns="0">
            <a:spAutoFit/>
          </a:bodyPr>
          <a:lstStyle/>
          <a:p>
            <a:pPr algn="l">
              <a:spcBef>
                <a:spcPts val="0"/>
              </a:spcBef>
              <a:spcAft>
                <a:spcPts val="0"/>
              </a:spcAft>
            </a:pPr>
            <a:r>
              <a:rPr sz="1300" b="1" i="0">
                <a:solidFill>
                  <a:srgbClr val="1A1D21"/>
                </a:solidFill>
                <a:latin typeface="Helvetica"/>
              </a:rPr>
              <a:t>THEME</a:t>
            </a:r>
          </a:p>
          <a:p>
            <a:pPr algn="l">
              <a:spcBef>
                <a:spcPts val="0"/>
              </a:spcBef>
              <a:spcAft>
                <a:spcPts val="0"/>
              </a:spcAft>
            </a:pPr>
            <a:r>
              <a:rPr sz="3400" b="1" i="0">
                <a:solidFill>
                  <a:srgbClr val="1A1D21"/>
                </a:solidFill>
                <a:latin typeface="Helvetica"/>
              </a:rPr>
              <a:t>The palette binds onto the template</a:t>
            </a:r>
          </a:p>
          <a:p>
            <a:pPr algn="l">
              <a:spcBef>
                <a:spcPts val="0"/>
              </a:spcBef>
              <a:spcAft>
                <a:spcPts val="0"/>
              </a:spcAft>
            </a:pPr>
            <a:r>
              <a:rPr sz="1800" b="0" i="0">
                <a:solidFill>
                  <a:srgbClr val="1A1D21"/>
                </a:solidFill>
                <a:latin typeface="Helvetica"/>
              </a:rPr>
              <a:t>Semantic roles bind onto slots in the .pptx's own clrScheme — edit the template, the deck follows</a:t>
            </a:r>
          </a:p>
        </p:txBody>
      </p:sp>
    </p:spTree>
  </p:cSld>
  <p:clrMapOvr>
    <a:masterClrMapping/>
  </p:clrMapOvr>
  <p:transition spd="fast">
    <p:fade/>
  </p:transition>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7.p1.grid#1"/>
          <p:cNvSpPr/>
          <p:nvPr/>
        </p:nvSpPr>
        <p:spPr>
          <a:xfrm>
            <a:off x="731501" y="1607820"/>
            <a:ext cx="726421" cy="1499996"/>
          </a:xfrm>
          <a:prstGeom prst="rect">
            <a:avLst/>
          </a:prstGeom>
          <a:solidFill>
            <a:srgbClr val="E3E6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s7.p1.grid#2"/>
          <p:cNvSpPr/>
          <p:nvPr/>
        </p:nvSpPr>
        <p:spPr>
          <a:xfrm>
            <a:off x="1640798" y="1607820"/>
            <a:ext cx="726421" cy="1499996"/>
          </a:xfrm>
          <a:prstGeom prst="rect">
            <a:avLst/>
          </a:prstGeom>
          <a:solidFill>
            <a:srgbClr val="E3E6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s7.p1.grid#3"/>
          <p:cNvSpPr/>
          <p:nvPr/>
        </p:nvSpPr>
        <p:spPr>
          <a:xfrm>
            <a:off x="2550096" y="1607820"/>
            <a:ext cx="726421" cy="1499996"/>
          </a:xfrm>
          <a:prstGeom prst="rect">
            <a:avLst/>
          </a:prstGeom>
          <a:solidFill>
            <a:srgbClr val="E3E6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s7.p1.grid#4"/>
          <p:cNvSpPr/>
          <p:nvPr/>
        </p:nvSpPr>
        <p:spPr>
          <a:xfrm>
            <a:off x="3459393" y="1607820"/>
            <a:ext cx="726421" cy="1499996"/>
          </a:xfrm>
          <a:prstGeom prst="rect">
            <a:avLst/>
          </a:prstGeom>
          <a:solidFill>
            <a:srgbClr val="E3E6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s7.p1.grid#5"/>
          <p:cNvSpPr/>
          <p:nvPr/>
        </p:nvSpPr>
        <p:spPr>
          <a:xfrm>
            <a:off x="4368690" y="1607820"/>
            <a:ext cx="726421" cy="1499996"/>
          </a:xfrm>
          <a:prstGeom prst="rect">
            <a:avLst/>
          </a:prstGeom>
          <a:solidFill>
            <a:srgbClr val="E3E6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s7.p1.grid#6"/>
          <p:cNvSpPr/>
          <p:nvPr/>
        </p:nvSpPr>
        <p:spPr>
          <a:xfrm>
            <a:off x="5277987" y="1607820"/>
            <a:ext cx="726421" cy="1499996"/>
          </a:xfrm>
          <a:prstGeom prst="rect">
            <a:avLst/>
          </a:prstGeom>
          <a:solidFill>
            <a:srgbClr val="E3E6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s7.p1.grid#7"/>
          <p:cNvSpPr/>
          <p:nvPr/>
        </p:nvSpPr>
        <p:spPr>
          <a:xfrm>
            <a:off x="6187285" y="1607820"/>
            <a:ext cx="726421" cy="1499996"/>
          </a:xfrm>
          <a:prstGeom prst="rect">
            <a:avLst/>
          </a:prstGeom>
          <a:solidFill>
            <a:srgbClr val="E3E6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s7.p1.grid#8"/>
          <p:cNvSpPr/>
          <p:nvPr/>
        </p:nvSpPr>
        <p:spPr>
          <a:xfrm>
            <a:off x="7096582" y="1607820"/>
            <a:ext cx="726421" cy="1499996"/>
          </a:xfrm>
          <a:prstGeom prst="rect">
            <a:avLst/>
          </a:prstGeom>
          <a:solidFill>
            <a:srgbClr val="E3E6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s7.p1.grid#9"/>
          <p:cNvSpPr/>
          <p:nvPr/>
        </p:nvSpPr>
        <p:spPr>
          <a:xfrm>
            <a:off x="8005879" y="1607820"/>
            <a:ext cx="726421" cy="1499996"/>
          </a:xfrm>
          <a:prstGeom prst="rect">
            <a:avLst/>
          </a:prstGeom>
          <a:solidFill>
            <a:srgbClr val="E3E6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s7.p1.grid#10"/>
          <p:cNvSpPr/>
          <p:nvPr/>
        </p:nvSpPr>
        <p:spPr>
          <a:xfrm>
            <a:off x="8915176" y="1607820"/>
            <a:ext cx="726421" cy="1499996"/>
          </a:xfrm>
          <a:prstGeom prst="rect">
            <a:avLst/>
          </a:prstGeom>
          <a:solidFill>
            <a:srgbClr val="E3E6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s7.p1.grid#11"/>
          <p:cNvSpPr/>
          <p:nvPr/>
        </p:nvSpPr>
        <p:spPr>
          <a:xfrm>
            <a:off x="9824474" y="1607820"/>
            <a:ext cx="726421" cy="1499996"/>
          </a:xfrm>
          <a:prstGeom prst="rect">
            <a:avLst/>
          </a:prstGeom>
          <a:solidFill>
            <a:srgbClr val="E3E6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s7.p1.grid#12"/>
          <p:cNvSpPr/>
          <p:nvPr/>
        </p:nvSpPr>
        <p:spPr>
          <a:xfrm>
            <a:off x="10733771" y="1607820"/>
            <a:ext cx="726421" cy="1499996"/>
          </a:xfrm>
          <a:prstGeom prst="rect">
            <a:avLst/>
          </a:prstGeom>
          <a:solidFill>
            <a:srgbClr val="E3E6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s7.p1.grid#13"/>
          <p:cNvSpPr txBox="1"/>
          <p:nvPr/>
        </p:nvSpPr>
        <p:spPr>
          <a:xfrm>
            <a:off x="731501" y="3272409"/>
            <a:ext cx="8000799" cy="548640"/>
          </a:xfrm>
          <a:prstGeom prst="rect">
            <a:avLst/>
          </a:prstGeom>
          <a:noFill/>
        </p:spPr>
        <p:txBody>
          <a:bodyPr wrap="square" anchor="t" lIns="0" rIns="0" tIns="0" bIns="0">
            <a:spAutoFit/>
          </a:bodyPr>
          <a:lstStyle/>
          <a:p>
            <a:pPr algn="l">
              <a:spcBef>
                <a:spcPts val="0"/>
              </a:spcBef>
              <a:spcAft>
                <a:spcPts val="0"/>
              </a:spcAft>
            </a:pPr>
            <a:r>
              <a:rPr sz="1400" b="0" i="0">
                <a:solidFill>
                  <a:srgbClr val="5F6672"/>
                </a:solidFill>
                <a:latin typeface="Courier New"/>
              </a:rPr>
              <a:t>12 columns · 0.794" wide · 0.200" gutter</a:t>
            </a:r>
          </a:p>
        </p:txBody>
      </p:sp>
      <p:sp>
        <p:nvSpPr>
          <p:cNvPr id="15" name="s7.p2.callouts#1"/>
          <p:cNvSpPr/>
          <p:nvPr/>
        </p:nvSpPr>
        <p:spPr>
          <a:xfrm>
            <a:off x="731501" y="4082033"/>
            <a:ext cx="155448" cy="155448"/>
          </a:xfrm>
          <a:prstGeom prst="roundRect">
            <a:avLst>
              <a:gd name="adj" fmla="val 50000"/>
            </a:avLst>
          </a:prstGeom>
          <a:solidFill>
            <a:srgbClr val="1F5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s7.p2.callouts#2"/>
          <p:cNvSpPr txBox="1"/>
          <p:nvPr/>
        </p:nvSpPr>
        <p:spPr>
          <a:xfrm>
            <a:off x="1115549" y="4027170"/>
            <a:ext cx="10344643" cy="617220"/>
          </a:xfrm>
          <a:prstGeom prst="rect">
            <a:avLst/>
          </a:prstGeom>
          <a:noFill/>
        </p:spPr>
        <p:txBody>
          <a:bodyPr wrap="square" anchor="t" lIns="0" rIns="0" tIns="0" bIns="0">
            <a:spAutoFit/>
          </a:bodyPr>
          <a:lstStyle/>
          <a:p>
            <a:pPr algn="l">
              <a:spcBef>
                <a:spcPts val="0"/>
              </a:spcBef>
              <a:spcAft>
                <a:spcPts val="300"/>
              </a:spcAft>
            </a:pPr>
            <a:r>
              <a:rPr sz="2200" b="1" i="0">
                <a:solidFill>
                  <a:srgbClr val="1A1D21"/>
                </a:solidFill>
                <a:latin typeface="Helvetica"/>
              </a:rPr>
              <a:t>Named fractions cover most of it</a:t>
            </a:r>
          </a:p>
          <a:p>
            <a:pPr algn="l">
              <a:spcBef>
                <a:spcPts val="0"/>
              </a:spcBef>
              <a:spcAft>
                <a:spcPts val="0"/>
              </a:spcAft>
            </a:pPr>
            <a:r>
              <a:rPr sz="1600" b="0" i="0">
                <a:solidFill>
                  <a:srgbClr val="5F6672"/>
                </a:solidFill>
                <a:latin typeface="Helvetica"/>
              </a:rPr>
              <a:t>left-half, right-third, band, bottom-third — the spans a deck actually says out loud.</a:t>
            </a:r>
          </a:p>
        </p:txBody>
      </p:sp>
      <p:sp>
        <p:nvSpPr>
          <p:cNvPr id="17" name="s7.p2.callouts#3"/>
          <p:cNvSpPr/>
          <p:nvPr/>
        </p:nvSpPr>
        <p:spPr>
          <a:xfrm>
            <a:off x="731501" y="4861178"/>
            <a:ext cx="155448" cy="155448"/>
          </a:xfrm>
          <a:prstGeom prst="roundRect">
            <a:avLst>
              <a:gd name="adj" fmla="val 50000"/>
            </a:avLst>
          </a:prstGeom>
          <a:solidFill>
            <a:srgbClr val="1F5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s7.p2.callouts#4"/>
          <p:cNvSpPr txBox="1"/>
          <p:nvPr/>
        </p:nvSpPr>
        <p:spPr>
          <a:xfrm>
            <a:off x="1115549" y="4806315"/>
            <a:ext cx="10344643" cy="617220"/>
          </a:xfrm>
          <a:prstGeom prst="rect">
            <a:avLst/>
          </a:prstGeom>
          <a:noFill/>
        </p:spPr>
        <p:txBody>
          <a:bodyPr wrap="square" anchor="t" lIns="0" rIns="0" tIns="0" bIns="0">
            <a:spAutoFit/>
          </a:bodyPr>
          <a:lstStyle/>
          <a:p>
            <a:pPr algn="l">
              <a:spcBef>
                <a:spcPts val="0"/>
              </a:spcBef>
              <a:spcAft>
                <a:spcPts val="300"/>
              </a:spcAft>
            </a:pPr>
            <a:r>
              <a:rPr sz="2200" b="1" i="0">
                <a:solidFill>
                  <a:srgbClr val="1A1D21"/>
                </a:solidFill>
                <a:latin typeface="Helvetica"/>
              </a:rPr>
              <a:t>Exact spans where no name fits</a:t>
            </a:r>
          </a:p>
          <a:p>
            <a:pPr algn="l">
              <a:spcBef>
                <a:spcPts val="0"/>
              </a:spcBef>
              <a:spcAft>
                <a:spcPts val="0"/>
              </a:spcAft>
            </a:pPr>
            <a:r>
              <a:rPr sz="1600" b="0" i="0">
                <a:solidFill>
                  <a:srgbClr val="5F6672"/>
                </a:solidFill>
                <a:latin typeface="Helvetica"/>
              </a:rPr>
              <a:t>cols: {from: 7, to: 12} indexes the same twelve, half-open, and rows: takes the same form.</a:t>
            </a:r>
          </a:p>
        </p:txBody>
      </p:sp>
      <p:sp>
        <p:nvSpPr>
          <p:cNvPr id="19" name="s7.p2.callouts#5"/>
          <p:cNvSpPr/>
          <p:nvPr/>
        </p:nvSpPr>
        <p:spPr>
          <a:xfrm>
            <a:off x="731501" y="5640323"/>
            <a:ext cx="155448" cy="155448"/>
          </a:xfrm>
          <a:prstGeom prst="roundRect">
            <a:avLst>
              <a:gd name="adj" fmla="val 50000"/>
            </a:avLst>
          </a:prstGeom>
          <a:solidFill>
            <a:srgbClr val="1F5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s7.p2.callouts#6"/>
          <p:cNvSpPr txBox="1"/>
          <p:nvPr/>
        </p:nvSpPr>
        <p:spPr>
          <a:xfrm>
            <a:off x="1115549" y="5585459"/>
            <a:ext cx="10344643" cy="861060"/>
          </a:xfrm>
          <a:prstGeom prst="rect">
            <a:avLst/>
          </a:prstGeom>
          <a:noFill/>
        </p:spPr>
        <p:txBody>
          <a:bodyPr wrap="square" anchor="t" lIns="0" rIns="0" tIns="0" bIns="0">
            <a:spAutoFit/>
          </a:bodyPr>
          <a:lstStyle/>
          <a:p>
            <a:pPr algn="l">
              <a:spcBef>
                <a:spcPts val="0"/>
              </a:spcBef>
              <a:spcAft>
                <a:spcPts val="300"/>
              </a:spcAft>
            </a:pPr>
            <a:r>
              <a:rPr sz="2200" b="1" i="0">
                <a:solidFill>
                  <a:srgbClr val="1A1D21"/>
                </a:solidFill>
                <a:latin typeface="Helvetica"/>
              </a:rPr>
              <a:t>A region the brand keeps clear</a:t>
            </a:r>
          </a:p>
          <a:p>
            <a:pPr algn="l">
              <a:spcBef>
                <a:spcPts val="0"/>
              </a:spcBef>
              <a:spcAft>
                <a:spcPts val="0"/>
              </a:spcAft>
            </a:pPr>
            <a:r>
              <a:rPr sz="1600" b="0" i="0">
                <a:solidFill>
                  <a:srgbClr val="5F6672"/>
                </a:solidFill>
                <a:latin typeface="Helvetica"/>
              </a:rPr>
              <a:t>A conformed template's logo wedge is laid over these bars as its real polygon, and any placement intruding on it fails the build. The base theme reserves nothing, so none is drawn.</a:t>
            </a:r>
          </a:p>
        </p:txBody>
      </p:sp>
      <p:sp>
        <p:nvSpPr>
          <p:cNvPr id="21" name="s7.chrome"/>
          <p:cNvSpPr txBox="1"/>
          <p:nvPr/>
        </p:nvSpPr>
        <p:spPr>
          <a:xfrm>
            <a:off x="731501" y="342900"/>
            <a:ext cx="10728691" cy="990599"/>
          </a:xfrm>
          <a:prstGeom prst="rect">
            <a:avLst/>
          </a:prstGeom>
          <a:noFill/>
        </p:spPr>
        <p:txBody>
          <a:bodyPr wrap="square" anchor="t" lIns="0" rIns="0" tIns="0" bIns="0">
            <a:spAutoFit/>
          </a:bodyPr>
          <a:lstStyle/>
          <a:p>
            <a:pPr algn="l">
              <a:spcBef>
                <a:spcPts val="0"/>
              </a:spcBef>
              <a:spcAft>
                <a:spcPts val="0"/>
              </a:spcAft>
            </a:pPr>
            <a:r>
              <a:rPr sz="1300" b="1" i="0">
                <a:solidFill>
                  <a:srgbClr val="1A1D21"/>
                </a:solidFill>
                <a:latin typeface="Helvetica"/>
              </a:rPr>
              <a:t>THEME</a:t>
            </a:r>
          </a:p>
          <a:p>
            <a:pPr algn="l">
              <a:spcBef>
                <a:spcPts val="0"/>
              </a:spcBef>
              <a:spcAft>
                <a:spcPts val="0"/>
              </a:spcAft>
            </a:pPr>
            <a:r>
              <a:rPr sz="3400" b="1" i="0">
                <a:solidFill>
                  <a:srgbClr val="1A1D21"/>
                </a:solidFill>
                <a:latin typeface="Helvetica"/>
              </a:rPr>
              <a:t>The grid every placement resolves against</a:t>
            </a:r>
          </a:p>
          <a:p>
            <a:pPr algn="l">
              <a:spcBef>
                <a:spcPts val="0"/>
              </a:spcBef>
              <a:spcAft>
                <a:spcPts val="0"/>
              </a:spcAft>
            </a:pPr>
            <a:r>
              <a:rPr sz="1800" b="0" i="0">
                <a:solidFill>
                  <a:srgbClr val="1A1D21"/>
                </a:solidFill>
                <a:latin typeface="Helvetica"/>
              </a:rPr>
              <a:t>Drawn below by asking the theme for its own measurements — and any region it reserves</a:t>
            </a:r>
          </a:p>
        </p:txBody>
      </p:sp>
    </p:spTree>
  </p:cSld>
  <p:clrMapOvr>
    <a:masterClrMapping/>
  </p:clrMapOvr>
  <p:transition spd="fast">
    <p:fade/>
  </p:transition>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8.bg#1"/>
          <p:cNvSpPr/>
          <p:nvPr/>
        </p:nvSpPr>
        <p:spPr>
          <a:xfrm>
            <a:off x="0" y="0"/>
            <a:ext cx="12191695" cy="6858000"/>
          </a:xfrm>
          <a:prstGeom prst="rect">
            <a:avLst/>
          </a:prstGeom>
          <a:solidFill>
            <a:srgbClr val="1216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s8.chrome"/>
          <p:cNvSpPr txBox="1"/>
          <p:nvPr/>
        </p:nvSpPr>
        <p:spPr>
          <a:xfrm>
            <a:off x="731501" y="342900"/>
            <a:ext cx="10728691" cy="990599"/>
          </a:xfrm>
          <a:prstGeom prst="rect">
            <a:avLst/>
          </a:prstGeom>
          <a:noFill/>
        </p:spPr>
        <p:txBody>
          <a:bodyPr wrap="square" anchor="t" lIns="0" rIns="0" tIns="0" bIns="0">
            <a:spAutoFit/>
          </a:bodyPr>
          <a:lstStyle/>
          <a:p>
            <a:pPr algn="l">
              <a:spcBef>
                <a:spcPts val="0"/>
              </a:spcBef>
              <a:spcAft>
                <a:spcPts val="0"/>
              </a:spcAft>
            </a:pPr>
            <a:r>
              <a:rPr sz="1300" b="1" i="0">
                <a:solidFill>
                  <a:srgbClr val="FFFFFF"/>
                </a:solidFill>
                <a:latin typeface="Helvetica"/>
              </a:rPr>
              <a:t>PART 3 OF 4</a:t>
            </a:r>
          </a:p>
          <a:p>
            <a:pPr algn="l">
              <a:spcBef>
                <a:spcPts val="0"/>
              </a:spcBef>
              <a:spcAft>
                <a:spcPts val="0"/>
              </a:spcAft>
            </a:pPr>
            <a:r>
              <a:rPr sz="3400" b="1" i="0">
                <a:solidFill>
                  <a:srgbClr val="FFFFFF"/>
                </a:solidFill>
                <a:latin typeface="Helvetica"/>
              </a:rPr>
              <a:t>Spec</a:t>
            </a:r>
          </a:p>
          <a:p>
            <a:pPr algn="l">
              <a:spcBef>
                <a:spcPts val="0"/>
              </a:spcBef>
              <a:spcAft>
                <a:spcPts val="0"/>
              </a:spcAft>
            </a:pPr>
            <a:r>
              <a:rPr sz="1800" b="0" i="0">
                <a:solidFill>
                  <a:srgbClr val="FFFFFF"/>
                </a:solidFill>
                <a:latin typeface="Helvetica"/>
              </a:rPr>
              <a:t>A deck is a document you can read, diff, and hand to an assistant.</a:t>
            </a:r>
          </a:p>
        </p:txBody>
      </p:sp>
    </p:spTree>
  </p:cSld>
  <p:clrMapOvr>
    <a:masterClrMapping/>
  </p:clrMapOvr>
  <p:transition spd="fast">
    <p:fade/>
  </p:transition>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9.p1.document#1" descr="ea61ad6dd6ab545eff36.png"/>
          <p:cNvPicPr>
            <a:picLocks noChangeAspect="1"/>
          </p:cNvPicPr>
          <p:nvPr/>
        </p:nvPicPr>
        <p:blipFill>
          <a:blip r:embed="rId2"/>
          <a:stretch>
            <a:fillRect/>
          </a:stretch>
        </p:blipFill>
        <p:spPr>
          <a:xfrm>
            <a:off x="731501" y="1607820"/>
            <a:ext cx="10728691" cy="3501129"/>
          </a:xfrm>
          <a:prstGeom prst="rect">
            <a:avLst/>
          </a:prstGeom>
        </p:spPr>
      </p:pic>
      <p:sp>
        <p:nvSpPr>
          <p:cNvPr id="3" name="s9.chrome"/>
          <p:cNvSpPr txBox="1"/>
          <p:nvPr/>
        </p:nvSpPr>
        <p:spPr>
          <a:xfrm>
            <a:off x="731501" y="342900"/>
            <a:ext cx="10728691" cy="990599"/>
          </a:xfrm>
          <a:prstGeom prst="rect">
            <a:avLst/>
          </a:prstGeom>
          <a:noFill/>
        </p:spPr>
        <p:txBody>
          <a:bodyPr wrap="square" anchor="t" lIns="0" rIns="0" tIns="0" bIns="0">
            <a:spAutoFit/>
          </a:bodyPr>
          <a:lstStyle/>
          <a:p>
            <a:pPr algn="l">
              <a:spcBef>
                <a:spcPts val="0"/>
              </a:spcBef>
              <a:spcAft>
                <a:spcPts val="0"/>
              </a:spcAft>
            </a:pPr>
            <a:r>
              <a:rPr sz="1300" b="1" i="0">
                <a:solidFill>
                  <a:srgbClr val="1A1D21"/>
                </a:solidFill>
                <a:latin typeface="Helvetica"/>
              </a:rPr>
              <a:t>SPEC</a:t>
            </a:r>
          </a:p>
          <a:p>
            <a:pPr algn="l">
              <a:spcBef>
                <a:spcPts val="0"/>
              </a:spcBef>
              <a:spcAft>
                <a:spcPts val="0"/>
              </a:spcAft>
            </a:pPr>
            <a:r>
              <a:rPr sz="3400" b="1" i="0">
                <a:solidFill>
                  <a:srgbClr val="1A1D21"/>
                </a:solidFill>
                <a:latin typeface="Helvetica"/>
              </a:rPr>
              <a:t>A real file, rendered as itself</a:t>
            </a:r>
          </a:p>
          <a:p>
            <a:pPr algn="l">
              <a:spcBef>
                <a:spcPts val="0"/>
              </a:spcBef>
              <a:spcAft>
                <a:spcPts val="0"/>
              </a:spcAft>
            </a:pPr>
            <a:r>
              <a:rPr sz="1800" b="0" i="0">
                <a:solidFill>
                  <a:srgbClr val="1A1D21"/>
                </a:solidFill>
                <a:latin typeface="Helvetica"/>
              </a:rPr>
              <a:t>doc-card places a markdown source as a picture — not a retyped copy</a:t>
            </a:r>
          </a:p>
        </p:txBody>
      </p:sp>
    </p:spTree>
  </p:cSld>
  <p:clrMapOvr>
    <a:masterClrMapping/>
  </p:clrMapOvr>
  <p:transition spd="fast">
    <p:fade/>
  </p:transition>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10.p1.code#1"/>
          <p:cNvSpPr txBox="1"/>
          <p:nvPr/>
        </p:nvSpPr>
        <p:spPr>
          <a:xfrm>
            <a:off x="731501" y="1607820"/>
            <a:ext cx="5272908" cy="384048"/>
          </a:xfrm>
          <a:prstGeom prst="rect">
            <a:avLst/>
          </a:prstGeom>
          <a:noFill/>
        </p:spPr>
        <p:txBody>
          <a:bodyPr wrap="square" anchor="t" lIns="0" rIns="0" tIns="0" bIns="0">
            <a:spAutoFit/>
          </a:bodyPr>
          <a:lstStyle/>
          <a:p>
            <a:pPr algn="l">
              <a:spcBef>
                <a:spcPts val="0"/>
              </a:spcBef>
              <a:spcAft>
                <a:spcPts val="300"/>
              </a:spcAft>
            </a:pPr>
            <a:r>
              <a:rPr sz="2200" b="1" i="0">
                <a:solidFill>
                  <a:srgbClr val="1A1D21"/>
                </a:solidFill>
                <a:latin typeface="Helvetica"/>
              </a:rPr>
              <a:t>my_components.py</a:t>
            </a:r>
          </a:p>
        </p:txBody>
      </p:sp>
      <p:sp>
        <p:nvSpPr>
          <p:cNvPr id="3" name="s10.p1.code#2"/>
          <p:cNvSpPr/>
          <p:nvPr/>
        </p:nvSpPr>
        <p:spPr>
          <a:xfrm>
            <a:off x="731501" y="1991868"/>
            <a:ext cx="5272908" cy="2019299"/>
          </a:xfrm>
          <a:prstGeom prst="roundRect">
            <a:avLst>
              <a:gd name="adj" fmla="val 4000"/>
            </a:avLst>
          </a:prstGeom>
          <a:solidFill>
            <a:srgbClr val="F2F4F7"/>
          </a:solidFill>
          <a:ln>
            <a:noFill/>
          </a:ln>
          <a:effectLst/>
        </p:spPr>
        <p:style>
          <a:lnRef idx="1">
            <a:schemeClr val="accent1"/>
          </a:lnRef>
          <a:fillRef idx="3">
            <a:schemeClr val="accent1"/>
          </a:fillRef>
          <a:effectRef idx="2">
            <a:schemeClr val="accent1"/>
          </a:effectRef>
          <a:fontRef idx="minor">
            <a:schemeClr val="lt1"/>
          </a:fontRef>
        </p:style>
        <p:txBody>
          <a:bodyPr rtlCol="0" anchor="t" wrap="none" lIns="237744" rIns="237744" tIns="182880" bIns="182880"/>
          <a:lstStyle/>
          <a:p>
            <a:pPr algn="l">
              <a:spcBef>
                <a:spcPts val="0"/>
              </a:spcBef>
              <a:spcAft>
                <a:spcPts val="0"/>
              </a:spcAft>
            </a:pPr>
            <a:r>
              <a:rPr sz="1400" b="0" i="0">
                <a:solidFill>
                  <a:srgbClr val="1A1D21"/>
                </a:solidFill>
                <a:latin typeface="Courier New"/>
              </a:rPr>
              <a:t>from deckwright.layouts.components import component</a:t>
            </a:r>
          </a:p>
          <a:p>
            <a:pPr algn="l">
              <a:spcBef>
                <a:spcPts val="0"/>
              </a:spcBef>
              <a:spcAft>
                <a:spcPts val="0"/>
              </a:spcAft>
            </a:pPr>
            <a:r>
              <a:rPr sz="1400" b="0" i="0">
                <a:solidFill>
                  <a:srgbClr val="1A1D21"/>
                </a:solidFill>
                <a:latin typeface="Courier New"/>
              </a:rPr>
              <a:t> </a:t>
            </a:r>
          </a:p>
          <a:p>
            <a:pPr algn="l">
              <a:spcBef>
                <a:spcPts val="0"/>
              </a:spcBef>
              <a:spcAft>
                <a:spcPts val="0"/>
              </a:spcAft>
            </a:pPr>
            <a:r>
              <a:rPr sz="1400" b="1" i="0">
                <a:solidFill>
                  <a:srgbClr val="1F5FA8"/>
                </a:solidFill>
                <a:latin typeface="Courier New"/>
              </a:rPr>
              <a:t>@component("org-chart")</a:t>
            </a:r>
          </a:p>
          <a:p>
            <a:pPr algn="l">
              <a:spcBef>
                <a:spcPts val="0"/>
              </a:spcBef>
              <a:spcAft>
                <a:spcPts val="0"/>
              </a:spcAft>
            </a:pPr>
            <a:r>
              <a:rPr sz="1400" b="0" i="0">
                <a:solidFill>
                  <a:srgbClr val="1A1D21"/>
                </a:solidFill>
                <a:latin typeface="Courier New"/>
              </a:rPr>
              <a:t>def org_chart(ctx):</a:t>
            </a:r>
          </a:p>
          <a:p>
            <a:pPr algn="l">
              <a:spcBef>
                <a:spcPts val="0"/>
              </a:spcBef>
              <a:spcAft>
                <a:spcPts val="0"/>
              </a:spcAft>
            </a:pPr>
            <a:r>
              <a:rPr sz="1400" b="0" i="0">
                <a:solidFill>
                  <a:srgbClr val="1A1D21"/>
                </a:solidFill>
                <a:latin typeface="Courier New"/>
              </a:rPr>
              <a:t>    for node in ctx.body["nodes"]:</a:t>
            </a:r>
          </a:p>
          <a:p>
            <a:pPr algn="l">
              <a:spcBef>
                <a:spcPts val="0"/>
              </a:spcBef>
              <a:spcAft>
                <a:spcPts val="0"/>
              </a:spcAft>
            </a:pPr>
            <a:r>
              <a:rPr sz="1400" b="0" i="0">
                <a:solidFill>
                  <a:srgbClr val="1A1D21"/>
                </a:solidFill>
                <a:latin typeface="Courier New"/>
              </a:rPr>
              <a:t>        rrect(ctx.slide, ..., ctx.color("surface"))</a:t>
            </a:r>
          </a:p>
        </p:txBody>
      </p:sp>
      <p:sp>
        <p:nvSpPr>
          <p:cNvPr id="4" name="s10.p2.callouts#1"/>
          <p:cNvSpPr txBox="1"/>
          <p:nvPr/>
        </p:nvSpPr>
        <p:spPr>
          <a:xfrm>
            <a:off x="6187285" y="1607820"/>
            <a:ext cx="5272908" cy="384048"/>
          </a:xfrm>
          <a:prstGeom prst="rect">
            <a:avLst/>
          </a:prstGeom>
          <a:noFill/>
        </p:spPr>
        <p:txBody>
          <a:bodyPr wrap="square" anchor="t" lIns="0" rIns="0" tIns="0" bIns="0">
            <a:spAutoFit/>
          </a:bodyPr>
          <a:lstStyle/>
          <a:p>
            <a:pPr algn="l">
              <a:spcBef>
                <a:spcPts val="0"/>
              </a:spcBef>
              <a:spcAft>
                <a:spcPts val="300"/>
              </a:spcAft>
            </a:pPr>
            <a:r>
              <a:rPr sz="2200" b="1" i="0">
                <a:solidFill>
                  <a:srgbClr val="1A1D21"/>
                </a:solidFill>
                <a:latin typeface="Helvetica"/>
              </a:rPr>
              <a:t>when to reach for it</a:t>
            </a:r>
          </a:p>
        </p:txBody>
      </p:sp>
      <p:sp>
        <p:nvSpPr>
          <p:cNvPr id="5" name="s10.p2.callouts#2"/>
          <p:cNvSpPr/>
          <p:nvPr/>
        </p:nvSpPr>
        <p:spPr>
          <a:xfrm>
            <a:off x="6187285" y="2046732"/>
            <a:ext cx="155448" cy="155448"/>
          </a:xfrm>
          <a:prstGeom prst="roundRect">
            <a:avLst>
              <a:gd name="adj" fmla="val 50000"/>
            </a:avLst>
          </a:prstGeom>
          <a:solidFill>
            <a:srgbClr val="1F5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s10.p2.callouts#3"/>
          <p:cNvSpPr txBox="1"/>
          <p:nvPr/>
        </p:nvSpPr>
        <p:spPr>
          <a:xfrm>
            <a:off x="6571333" y="1991868"/>
            <a:ext cx="4888860" cy="861060"/>
          </a:xfrm>
          <a:prstGeom prst="rect">
            <a:avLst/>
          </a:prstGeom>
          <a:noFill/>
        </p:spPr>
        <p:txBody>
          <a:bodyPr wrap="square" anchor="t" lIns="0" rIns="0" tIns="0" bIns="0">
            <a:spAutoFit/>
          </a:bodyPr>
          <a:lstStyle/>
          <a:p>
            <a:pPr algn="l">
              <a:spcBef>
                <a:spcPts val="0"/>
              </a:spcBef>
              <a:spcAft>
                <a:spcPts val="300"/>
              </a:spcAft>
            </a:pPr>
            <a:r>
              <a:rPr sz="2200" b="1" i="0">
                <a:solidFill>
                  <a:srgbClr val="1A1D21"/>
                </a:solidFill>
                <a:latin typeface="Helvetica"/>
              </a:rPr>
              <a:t>One deck needs one shape</a:t>
            </a:r>
          </a:p>
          <a:p>
            <a:pPr algn="l">
              <a:spcBef>
                <a:spcPts val="0"/>
              </a:spcBef>
              <a:spcAft>
                <a:spcPts val="0"/>
              </a:spcAft>
            </a:pPr>
            <a:r>
              <a:rPr sz="1600" b="0" i="0">
                <a:solidFill>
                  <a:srgbClr val="5F6672"/>
                </a:solidFill>
                <a:latin typeface="Helvetica"/>
              </a:rPr>
              <a:t>A diagram only this deck wants is ten lines beside it, not a feature request.</a:t>
            </a:r>
          </a:p>
        </p:txBody>
      </p:sp>
      <p:sp>
        <p:nvSpPr>
          <p:cNvPr id="7" name="s10.p2.callouts#4"/>
          <p:cNvSpPr/>
          <p:nvPr/>
        </p:nvSpPr>
        <p:spPr>
          <a:xfrm>
            <a:off x="6187285" y="3297936"/>
            <a:ext cx="155448" cy="155448"/>
          </a:xfrm>
          <a:prstGeom prst="roundRect">
            <a:avLst>
              <a:gd name="adj" fmla="val 50000"/>
            </a:avLst>
          </a:prstGeom>
          <a:solidFill>
            <a:srgbClr val="1F5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s10.p2.callouts#5"/>
          <p:cNvSpPr txBox="1"/>
          <p:nvPr/>
        </p:nvSpPr>
        <p:spPr>
          <a:xfrm>
            <a:off x="6571333" y="3243072"/>
            <a:ext cx="4888860" cy="861060"/>
          </a:xfrm>
          <a:prstGeom prst="rect">
            <a:avLst/>
          </a:prstGeom>
          <a:noFill/>
        </p:spPr>
        <p:txBody>
          <a:bodyPr wrap="square" anchor="t" lIns="0" rIns="0" tIns="0" bIns="0">
            <a:spAutoFit/>
          </a:bodyPr>
          <a:lstStyle/>
          <a:p>
            <a:pPr algn="l">
              <a:spcBef>
                <a:spcPts val="0"/>
              </a:spcBef>
              <a:spcAft>
                <a:spcPts val="300"/>
              </a:spcAft>
            </a:pPr>
            <a:r>
              <a:rPr sz="2200" b="1" i="0">
                <a:solidFill>
                  <a:srgbClr val="1A1D21"/>
                </a:solidFill>
                <a:latin typeface="Helvetica"/>
              </a:rPr>
              <a:t>Full access to the theme</a:t>
            </a:r>
          </a:p>
          <a:p>
            <a:pPr algn="l">
              <a:spcBef>
                <a:spcPts val="0"/>
              </a:spcBef>
              <a:spcAft>
                <a:spcPts val="0"/>
              </a:spcAft>
            </a:pPr>
            <a:r>
              <a:rPr sz="1600" b="0" i="0">
                <a:solidFill>
                  <a:srgbClr val="5F6672"/>
                </a:solidFill>
                <a:latin typeface="Helvetica"/>
              </a:rPr>
              <a:t>A deck-local component reads the same palette, ramp and grid the built-ins use.</a:t>
            </a:r>
          </a:p>
        </p:txBody>
      </p:sp>
      <p:sp>
        <p:nvSpPr>
          <p:cNvPr id="9" name="s10.p2.callouts#6"/>
          <p:cNvSpPr/>
          <p:nvPr/>
        </p:nvSpPr>
        <p:spPr>
          <a:xfrm>
            <a:off x="6187285" y="4549139"/>
            <a:ext cx="155448" cy="155448"/>
          </a:xfrm>
          <a:prstGeom prst="roundRect">
            <a:avLst>
              <a:gd name="adj" fmla="val 50000"/>
            </a:avLst>
          </a:prstGeom>
          <a:solidFill>
            <a:srgbClr val="1F5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s10.p2.callouts#7"/>
          <p:cNvSpPr txBox="1"/>
          <p:nvPr/>
        </p:nvSpPr>
        <p:spPr>
          <a:xfrm>
            <a:off x="6571333" y="4494275"/>
            <a:ext cx="4888860" cy="861060"/>
          </a:xfrm>
          <a:prstGeom prst="rect">
            <a:avLst/>
          </a:prstGeom>
          <a:noFill/>
        </p:spPr>
        <p:txBody>
          <a:bodyPr wrap="square" anchor="t" lIns="0" rIns="0" tIns="0" bIns="0">
            <a:spAutoFit/>
          </a:bodyPr>
          <a:lstStyle/>
          <a:p>
            <a:pPr algn="l">
              <a:spcBef>
                <a:spcPts val="0"/>
              </a:spcBef>
              <a:spcAft>
                <a:spcPts val="300"/>
              </a:spcAft>
            </a:pPr>
            <a:r>
              <a:rPr sz="2200" b="1" i="0">
                <a:solidFill>
                  <a:srgbClr val="1A1D21"/>
                </a:solidFill>
                <a:latin typeface="Helvetica"/>
              </a:rPr>
              <a:t>Nothing is a special case</a:t>
            </a:r>
          </a:p>
          <a:p>
            <a:pPr algn="l">
              <a:spcBef>
                <a:spcPts val="0"/>
              </a:spcBef>
              <a:spcAft>
                <a:spcPts val="0"/>
              </a:spcAft>
            </a:pPr>
            <a:r>
              <a:rPr sz="1600" b="0" i="0">
                <a:solidFill>
                  <a:srgbClr val="5F6672"/>
                </a:solidFill>
                <a:latin typeface="Helvetica"/>
              </a:rPr>
              <a:t>Built-ins and deck-local components resolve through one registry.</a:t>
            </a:r>
          </a:p>
        </p:txBody>
      </p:sp>
      <p:sp>
        <p:nvSpPr>
          <p:cNvPr id="11" name="s10.chrome"/>
          <p:cNvSpPr txBox="1"/>
          <p:nvPr/>
        </p:nvSpPr>
        <p:spPr>
          <a:xfrm>
            <a:off x="731501" y="342900"/>
            <a:ext cx="10728691" cy="990599"/>
          </a:xfrm>
          <a:prstGeom prst="rect">
            <a:avLst/>
          </a:prstGeom>
          <a:noFill/>
        </p:spPr>
        <p:txBody>
          <a:bodyPr wrap="square" anchor="t" lIns="0" rIns="0" tIns="0" bIns="0">
            <a:spAutoFit/>
          </a:bodyPr>
          <a:lstStyle/>
          <a:p>
            <a:pPr algn="l">
              <a:spcBef>
                <a:spcPts val="0"/>
              </a:spcBef>
              <a:spcAft>
                <a:spcPts val="0"/>
              </a:spcAft>
            </a:pPr>
            <a:r>
              <a:rPr sz="1300" b="1" i="0">
                <a:solidFill>
                  <a:srgbClr val="1A1D21"/>
                </a:solidFill>
                <a:latin typeface="Helvetica"/>
              </a:rPr>
              <a:t>SPEC</a:t>
            </a:r>
          </a:p>
          <a:p>
            <a:pPr algn="l">
              <a:spcBef>
                <a:spcPts val="0"/>
              </a:spcBef>
              <a:spcAft>
                <a:spcPts val="0"/>
              </a:spcAft>
            </a:pPr>
            <a:r>
              <a:rPr sz="3400" b="1" i="0">
                <a:solidFill>
                  <a:srgbClr val="1A1D21"/>
                </a:solidFill>
                <a:latin typeface="Helvetica"/>
              </a:rPr>
              <a:t>When the spec is not enough</a:t>
            </a:r>
          </a:p>
          <a:p>
            <a:pPr algn="l">
              <a:spcBef>
                <a:spcPts val="0"/>
              </a:spcBef>
              <a:spcAft>
                <a:spcPts val="0"/>
              </a:spcAft>
            </a:pPr>
            <a:r>
              <a:rPr sz="1800" b="0" i="0">
                <a:solidFill>
                  <a:srgbClr val="1A1D21"/>
                </a:solidFill>
                <a:latin typeface="Helvetica"/>
              </a:rPr>
              <a:t>extends: points at a Python module that registers components by name</a:t>
            </a:r>
          </a:p>
        </p:txBody>
      </p:sp>
    </p:spTree>
  </p:cSld>
  <p:clrMapOvr>
    <a:masterClrMapping/>
  </p:clrMapOvr>
  <p:transition spd="fast">
    <p:fade/>
  </p:transition>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11.p1.code#1"/>
          <p:cNvSpPr txBox="1"/>
          <p:nvPr/>
        </p:nvSpPr>
        <p:spPr>
          <a:xfrm>
            <a:off x="731501" y="1607820"/>
            <a:ext cx="5272908" cy="384048"/>
          </a:xfrm>
          <a:prstGeom prst="rect">
            <a:avLst/>
          </a:prstGeom>
          <a:noFill/>
        </p:spPr>
        <p:txBody>
          <a:bodyPr wrap="square" anchor="t" lIns="0" rIns="0" tIns="0" bIns="0">
            <a:spAutoFit/>
          </a:bodyPr>
          <a:lstStyle/>
          <a:p>
            <a:pPr algn="l">
              <a:spcBef>
                <a:spcPts val="0"/>
              </a:spcBef>
              <a:spcAft>
                <a:spcPts val="300"/>
              </a:spcAft>
            </a:pPr>
            <a:r>
              <a:rPr sz="2200" b="1" i="0">
                <a:solidFill>
                  <a:srgbClr val="1A1D21"/>
                </a:solidFill>
                <a:latin typeface="Helvetica"/>
              </a:rPr>
              <a:t>recorded per slide</a:t>
            </a:r>
          </a:p>
        </p:txBody>
      </p:sp>
      <p:sp>
        <p:nvSpPr>
          <p:cNvPr id="3" name="s11.p1.code#2"/>
          <p:cNvSpPr/>
          <p:nvPr/>
        </p:nvSpPr>
        <p:spPr>
          <a:xfrm>
            <a:off x="731501" y="1991868"/>
            <a:ext cx="5272908" cy="2019299"/>
          </a:xfrm>
          <a:prstGeom prst="roundRect">
            <a:avLst>
              <a:gd name="adj" fmla="val 4000"/>
            </a:avLst>
          </a:prstGeom>
          <a:solidFill>
            <a:srgbClr val="F2F4F7"/>
          </a:solidFill>
          <a:ln>
            <a:noFill/>
          </a:ln>
          <a:effectLst/>
        </p:spPr>
        <p:style>
          <a:lnRef idx="1">
            <a:schemeClr val="accent1"/>
          </a:lnRef>
          <a:fillRef idx="3">
            <a:schemeClr val="accent1"/>
          </a:fillRef>
          <a:effectRef idx="2">
            <a:schemeClr val="accent1"/>
          </a:effectRef>
          <a:fontRef idx="minor">
            <a:schemeClr val="lt1"/>
          </a:fontRef>
        </p:style>
        <p:txBody>
          <a:bodyPr rtlCol="0" anchor="t" wrap="none" lIns="237744" rIns="237744" tIns="182880" bIns="182880"/>
          <a:lstStyle/>
          <a:p>
            <a:pPr algn="l">
              <a:spcBef>
                <a:spcPts val="0"/>
              </a:spcBef>
              <a:spcAft>
                <a:spcPts val="0"/>
              </a:spcAft>
            </a:pPr>
            <a:r>
              <a:rPr sz="1400" b="0" i="0">
                <a:solidFill>
                  <a:srgbClr val="1A1D21"/>
                </a:solidFill>
                <a:latin typeface="Courier New"/>
              </a:rPr>
              <a:t>shape_id, name, box (inches)</a:t>
            </a:r>
          </a:p>
          <a:p>
            <a:pPr algn="l">
              <a:spcBef>
                <a:spcPts val="0"/>
              </a:spcBef>
              <a:spcAft>
                <a:spcPts val="0"/>
              </a:spcAft>
            </a:pPr>
            <a:r>
              <a:rPr sz="1400" b="0" i="0">
                <a:solidFill>
                  <a:srgbClr val="1A1D21"/>
                </a:solidFill>
                <a:latin typeface="Courier New"/>
              </a:rPr>
              <a:t>text + font size</a:t>
            </a:r>
          </a:p>
          <a:p>
            <a:pPr algn="l">
              <a:spcBef>
                <a:spcPts val="0"/>
              </a:spcBef>
              <a:spcAft>
                <a:spcPts val="0"/>
              </a:spcAft>
            </a:pPr>
            <a:r>
              <a:rPr sz="1400" b="0" i="0">
                <a:solidFill>
                  <a:srgbClr val="1A1D21"/>
                </a:solidFill>
                <a:latin typeface="Courier New"/>
              </a:rPr>
              <a:t>foreground / background</a:t>
            </a:r>
          </a:p>
          <a:p>
            <a:pPr algn="l">
              <a:spcBef>
                <a:spcPts val="0"/>
              </a:spcBef>
              <a:spcAft>
                <a:spcPts val="0"/>
              </a:spcAft>
            </a:pPr>
            <a:r>
              <a:rPr sz="1400" b="0" i="0">
                <a:solidFill>
                  <a:srgbClr val="1A1D21"/>
                </a:solidFill>
                <a:latin typeface="Courier New"/>
              </a:rPr>
              <a:t>rendered: native | image</a:t>
            </a:r>
          </a:p>
          <a:p>
            <a:pPr algn="l">
              <a:spcBef>
                <a:spcPts val="0"/>
              </a:spcBef>
              <a:spcAft>
                <a:spcPts val="0"/>
              </a:spcAft>
            </a:pPr>
            <a:r>
              <a:rPr sz="1400" b="0" i="0">
                <a:solidFill>
                  <a:srgbClr val="1A1D21"/>
                </a:solidFill>
                <a:latin typeface="Courier New"/>
              </a:rPr>
              <a:t>animation groups</a:t>
            </a:r>
          </a:p>
          <a:p>
            <a:pPr algn="l">
              <a:spcBef>
                <a:spcPts val="0"/>
              </a:spcBef>
              <a:spcAft>
                <a:spcPts val="0"/>
              </a:spcAft>
            </a:pPr>
            <a:r>
              <a:rPr sz="1400" b="0" i="0">
                <a:solidFill>
                  <a:srgbClr val="1A1D21"/>
                </a:solidFill>
                <a:latin typeface="Courier New"/>
              </a:rPr>
              <a:t>slide_w, slide_h, theme_path</a:t>
            </a:r>
          </a:p>
        </p:txBody>
      </p:sp>
      <p:sp>
        <p:nvSpPr>
          <p:cNvPr id="4" name="s11.p2.callouts#1"/>
          <p:cNvSpPr txBox="1"/>
          <p:nvPr/>
        </p:nvSpPr>
        <p:spPr>
          <a:xfrm>
            <a:off x="6187285" y="1607820"/>
            <a:ext cx="5272908" cy="384048"/>
          </a:xfrm>
          <a:prstGeom prst="rect">
            <a:avLst/>
          </a:prstGeom>
          <a:noFill/>
        </p:spPr>
        <p:txBody>
          <a:bodyPr wrap="square" anchor="t" lIns="0" rIns="0" tIns="0" bIns="0">
            <a:spAutoFit/>
          </a:bodyPr>
          <a:lstStyle/>
          <a:p>
            <a:pPr algn="l">
              <a:spcBef>
                <a:spcPts val="0"/>
              </a:spcBef>
              <a:spcAft>
                <a:spcPts val="300"/>
              </a:spcAft>
            </a:pPr>
            <a:r>
              <a:rPr sz="2200" b="1" i="0">
                <a:solidFill>
                  <a:srgbClr val="1A1D21"/>
                </a:solidFill>
                <a:latin typeface="Helvetica"/>
              </a:rPr>
              <a:t>what it buys</a:t>
            </a:r>
          </a:p>
        </p:txBody>
      </p:sp>
      <p:sp>
        <p:nvSpPr>
          <p:cNvPr id="5" name="s11.p2.callouts#2"/>
          <p:cNvSpPr/>
          <p:nvPr/>
        </p:nvSpPr>
        <p:spPr>
          <a:xfrm>
            <a:off x="6187285" y="2046732"/>
            <a:ext cx="155448" cy="155448"/>
          </a:xfrm>
          <a:prstGeom prst="roundRect">
            <a:avLst>
              <a:gd name="adj" fmla="val 50000"/>
            </a:avLst>
          </a:prstGeom>
          <a:solidFill>
            <a:srgbClr val="1F5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s11.p2.callouts#3"/>
          <p:cNvSpPr txBox="1"/>
          <p:nvPr/>
        </p:nvSpPr>
        <p:spPr>
          <a:xfrm>
            <a:off x="6571333" y="1991868"/>
            <a:ext cx="4888860" cy="861060"/>
          </a:xfrm>
          <a:prstGeom prst="rect">
            <a:avLst/>
          </a:prstGeom>
          <a:noFill/>
        </p:spPr>
        <p:txBody>
          <a:bodyPr wrap="square" anchor="t" lIns="0" rIns="0" tIns="0" bIns="0">
            <a:spAutoFit/>
          </a:bodyPr>
          <a:lstStyle/>
          <a:p>
            <a:pPr algn="l">
              <a:spcBef>
                <a:spcPts val="0"/>
              </a:spcBef>
              <a:spcAft>
                <a:spcPts val="300"/>
              </a:spcAft>
            </a:pPr>
            <a:r>
              <a:rPr sz="2200" b="1" i="0">
                <a:solidFill>
                  <a:srgbClr val="1A1D21"/>
                </a:solidFill>
                <a:latin typeface="Helvetica"/>
              </a:rPr>
              <a:t>Overflow becomes detectable</a:t>
            </a:r>
          </a:p>
          <a:p>
            <a:pPr algn="l">
              <a:spcBef>
                <a:spcPts val="0"/>
              </a:spcBef>
              <a:spcAft>
                <a:spcPts val="0"/>
              </a:spcAft>
            </a:pPr>
            <a:r>
              <a:rPr sz="1600" b="0" i="0">
                <a:solidFill>
                  <a:srgbClr val="5F6672"/>
                </a:solidFill>
                <a:latin typeface="Helvetica"/>
              </a:rPr>
              <a:t>Compare the text the build intended against the text that survived the render.</a:t>
            </a:r>
          </a:p>
        </p:txBody>
      </p:sp>
      <p:sp>
        <p:nvSpPr>
          <p:cNvPr id="7" name="s11.p2.callouts#4"/>
          <p:cNvSpPr/>
          <p:nvPr/>
        </p:nvSpPr>
        <p:spPr>
          <a:xfrm>
            <a:off x="6187285" y="3297936"/>
            <a:ext cx="155448" cy="155448"/>
          </a:xfrm>
          <a:prstGeom prst="roundRect">
            <a:avLst>
              <a:gd name="adj" fmla="val 50000"/>
            </a:avLst>
          </a:prstGeom>
          <a:solidFill>
            <a:srgbClr val="1F5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s11.p2.callouts#5"/>
          <p:cNvSpPr txBox="1"/>
          <p:nvPr/>
        </p:nvSpPr>
        <p:spPr>
          <a:xfrm>
            <a:off x="6571333" y="3243072"/>
            <a:ext cx="4888860" cy="861060"/>
          </a:xfrm>
          <a:prstGeom prst="rect">
            <a:avLst/>
          </a:prstGeom>
          <a:noFill/>
        </p:spPr>
        <p:txBody>
          <a:bodyPr wrap="square" anchor="t" lIns="0" rIns="0" tIns="0" bIns="0">
            <a:spAutoFit/>
          </a:bodyPr>
          <a:lstStyle/>
          <a:p>
            <a:pPr algn="l">
              <a:spcBef>
                <a:spcPts val="0"/>
              </a:spcBef>
              <a:spcAft>
                <a:spcPts val="300"/>
              </a:spcAft>
            </a:pPr>
            <a:r>
              <a:rPr sz="2200" b="1" i="0">
                <a:solidFill>
                  <a:srgbClr val="1A1D21"/>
                </a:solidFill>
                <a:latin typeface="Helvetica"/>
              </a:rPr>
              <a:t>Geometry becomes checkable</a:t>
            </a:r>
          </a:p>
          <a:p>
            <a:pPr algn="l">
              <a:spcBef>
                <a:spcPts val="0"/>
              </a:spcBef>
              <a:spcAft>
                <a:spcPts val="0"/>
              </a:spcAft>
            </a:pPr>
            <a:r>
              <a:rPr sz="1600" b="0" i="0">
                <a:solidFill>
                  <a:srgbClr val="5F6672"/>
                </a:solidFill>
                <a:latin typeface="Helvetica"/>
              </a:rPr>
              <a:t>Off-slide shapes, overlaps and reserved-region intrusions are box arithmetic.</a:t>
            </a:r>
          </a:p>
        </p:txBody>
      </p:sp>
      <p:sp>
        <p:nvSpPr>
          <p:cNvPr id="9" name="s11.p2.callouts#6"/>
          <p:cNvSpPr/>
          <p:nvPr/>
        </p:nvSpPr>
        <p:spPr>
          <a:xfrm>
            <a:off x="6187285" y="4549139"/>
            <a:ext cx="155448" cy="155448"/>
          </a:xfrm>
          <a:prstGeom prst="roundRect">
            <a:avLst>
              <a:gd name="adj" fmla="val 50000"/>
            </a:avLst>
          </a:prstGeom>
          <a:solidFill>
            <a:srgbClr val="1F5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s11.p2.callouts#7"/>
          <p:cNvSpPr txBox="1"/>
          <p:nvPr/>
        </p:nvSpPr>
        <p:spPr>
          <a:xfrm>
            <a:off x="6571333" y="4494275"/>
            <a:ext cx="4888860" cy="861060"/>
          </a:xfrm>
          <a:prstGeom prst="rect">
            <a:avLst/>
          </a:prstGeom>
          <a:noFill/>
        </p:spPr>
        <p:txBody>
          <a:bodyPr wrap="square" anchor="t" lIns="0" rIns="0" tIns="0" bIns="0">
            <a:spAutoFit/>
          </a:bodyPr>
          <a:lstStyle/>
          <a:p>
            <a:pPr algn="l">
              <a:spcBef>
                <a:spcPts val="0"/>
              </a:spcBef>
              <a:spcAft>
                <a:spcPts val="300"/>
              </a:spcAft>
            </a:pPr>
            <a:r>
              <a:rPr sz="2200" b="1" i="0">
                <a:solidFill>
                  <a:srgbClr val="1A1D21"/>
                </a:solidFill>
                <a:latin typeface="Helvetica"/>
              </a:rPr>
              <a:t>Hand-edits stay possible</a:t>
            </a:r>
          </a:p>
          <a:p>
            <a:pPr algn="l">
              <a:spcBef>
                <a:spcPts val="0"/>
              </a:spcBef>
              <a:spcAft>
                <a:spcPts val="0"/>
              </a:spcAft>
            </a:pPr>
            <a:r>
              <a:rPr sz="1600" b="0" i="0">
                <a:solidFill>
                  <a:srgbClr val="5F6672"/>
                </a:solidFill>
                <a:latin typeface="Helvetica"/>
              </a:rPr>
              <a:t>Shape ids and names are what a surgical edit to a delivered deck needs.</a:t>
            </a:r>
          </a:p>
        </p:txBody>
      </p:sp>
      <p:sp>
        <p:nvSpPr>
          <p:cNvPr id="11" name="s11.chrome"/>
          <p:cNvSpPr txBox="1"/>
          <p:nvPr/>
        </p:nvSpPr>
        <p:spPr>
          <a:xfrm>
            <a:off x="731501" y="342900"/>
            <a:ext cx="10728691" cy="990599"/>
          </a:xfrm>
          <a:prstGeom prst="rect">
            <a:avLst/>
          </a:prstGeom>
          <a:noFill/>
        </p:spPr>
        <p:txBody>
          <a:bodyPr wrap="square" anchor="t" lIns="0" rIns="0" tIns="0" bIns="0">
            <a:spAutoFit/>
          </a:bodyPr>
          <a:lstStyle/>
          <a:p>
            <a:pPr algn="l">
              <a:spcBef>
                <a:spcPts val="0"/>
              </a:spcBef>
              <a:spcAft>
                <a:spcPts val="0"/>
              </a:spcAft>
            </a:pPr>
            <a:r>
              <a:rPr sz="1300" b="1" i="0">
                <a:solidFill>
                  <a:srgbClr val="1A1D21"/>
                </a:solidFill>
                <a:latin typeface="Helvetica"/>
              </a:rPr>
              <a:t>SPEC</a:t>
            </a:r>
          </a:p>
          <a:p>
            <a:pPr algn="l">
              <a:spcBef>
                <a:spcPts val="0"/>
              </a:spcBef>
              <a:spcAft>
                <a:spcPts val="0"/>
              </a:spcAft>
            </a:pPr>
            <a:r>
              <a:rPr sz="3400" b="1" i="0">
                <a:solidFill>
                  <a:srgbClr val="1A1D21"/>
                </a:solidFill>
                <a:latin typeface="Helvetica"/>
              </a:rPr>
              <a:t>Every build leaves a record</a:t>
            </a:r>
          </a:p>
          <a:p>
            <a:pPr algn="l">
              <a:spcBef>
                <a:spcPts val="0"/>
              </a:spcBef>
              <a:spcAft>
                <a:spcPts val="0"/>
              </a:spcAft>
            </a:pPr>
            <a:r>
              <a:rPr sz="1800" b="0" i="0">
                <a:solidFill>
                  <a:srgbClr val="1A1D21"/>
                </a:solidFill>
                <a:latin typeface="Helvetica"/>
              </a:rPr>
              <a:t>A manifest of what the build meant to place, beside the .pptx</a:t>
            </a:r>
          </a:p>
        </p:txBody>
      </p:sp>
    </p:spTree>
  </p:cSld>
  <p:clrMapOvr>
    <a:masterClrMapping/>
  </p:clrMapOvr>
  <p:transition spd="fast">
    <p:fade/>
  </p:transition>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12.p1.bullets#1"/>
          <p:cNvSpPr txBox="1"/>
          <p:nvPr/>
        </p:nvSpPr>
        <p:spPr>
          <a:xfrm>
            <a:off x="731501" y="1607820"/>
            <a:ext cx="5272908" cy="384048"/>
          </a:xfrm>
          <a:prstGeom prst="rect">
            <a:avLst/>
          </a:prstGeom>
          <a:noFill/>
        </p:spPr>
        <p:txBody>
          <a:bodyPr wrap="square" anchor="t" lIns="0" rIns="0" tIns="0" bIns="0">
            <a:spAutoFit/>
          </a:bodyPr>
          <a:lstStyle/>
          <a:p>
            <a:pPr algn="l">
              <a:spcBef>
                <a:spcPts val="0"/>
              </a:spcBef>
              <a:spcAft>
                <a:spcPts val="0"/>
              </a:spcAft>
            </a:pPr>
            <a:r>
              <a:rPr sz="2200" b="1" i="0">
                <a:solidFill>
                  <a:srgbClr val="1F5FA8"/>
                </a:solidFill>
                <a:latin typeface="Helvetica"/>
              </a:rPr>
              <a:t>What ships today</a:t>
            </a:r>
          </a:p>
        </p:txBody>
      </p:sp>
      <p:sp>
        <p:nvSpPr>
          <p:cNvPr id="3" name="s12.p1.bullets#2"/>
          <p:cNvSpPr txBox="1"/>
          <p:nvPr/>
        </p:nvSpPr>
        <p:spPr>
          <a:xfrm>
            <a:off x="731501" y="2083308"/>
            <a:ext cx="5272908" cy="4363211"/>
          </a:xfrm>
          <a:prstGeom prst="rect">
            <a:avLst/>
          </a:prstGeom>
          <a:noFill/>
        </p:spPr>
        <p:txBody>
          <a:bodyPr wrap="square" anchor="t" lIns="0" rIns="0" tIns="0" bIns="0">
            <a:spAutoFit/>
          </a:bodyPr>
          <a:lstStyle/>
          <a:p>
            <a:pPr algn="l" marL="191378" indent="-191378">
              <a:spcBef>
                <a:spcPts val="0"/>
              </a:spcBef>
              <a:spcAft>
                <a:spcPts val="800"/>
              </a:spcAft>
            </a:pPr>
            <a:r>
              <a:rPr sz="1600" b="0" i="0">
                <a:solidFill>
                  <a:srgbClr val="1A1D21"/>
                </a:solidFill>
                <a:latin typeface="Helvetica"/>
              </a:rPr>
              <a:t>•  Callout lists</a:t>
            </a:r>
          </a:p>
          <a:p>
            <a:pPr algn="l" marL="191378" indent="-191378">
              <a:spcBef>
                <a:spcPts val="0"/>
              </a:spcBef>
              <a:spcAft>
                <a:spcPts val="800"/>
              </a:spcAft>
            </a:pPr>
            <a:r>
              <a:rPr sz="1600" b="0" i="0">
                <a:solidFill>
                  <a:srgbClr val="1A1D21"/>
                </a:solidFill>
                <a:latin typeface="Helvetica"/>
              </a:rPr>
              <a:t>•  Stat tiles</a:t>
            </a:r>
          </a:p>
          <a:p>
            <a:pPr algn="l" marL="191378" indent="-191378">
              <a:spcBef>
                <a:spcPts val="0"/>
              </a:spcBef>
              <a:spcAft>
                <a:spcPts val="800"/>
              </a:spcAft>
            </a:pPr>
            <a:r>
              <a:rPr sz="1600" b="0" i="0">
                <a:solidFill>
                  <a:srgbClr val="1A1D21"/>
                </a:solidFill>
                <a:latin typeface="Helvetica"/>
              </a:rPr>
              <a:t>•  Bullet columns</a:t>
            </a:r>
          </a:p>
        </p:txBody>
      </p:sp>
      <p:sp>
        <p:nvSpPr>
          <p:cNvPr id="4" name="s12.p1.bullets#3"/>
          <p:cNvSpPr txBox="1"/>
          <p:nvPr/>
        </p:nvSpPr>
        <p:spPr>
          <a:xfrm>
            <a:off x="6187285" y="2083308"/>
            <a:ext cx="5272908" cy="4363211"/>
          </a:xfrm>
          <a:prstGeom prst="rect">
            <a:avLst/>
          </a:prstGeom>
          <a:noFill/>
        </p:spPr>
        <p:txBody>
          <a:bodyPr wrap="square" anchor="t" lIns="0" rIns="0" tIns="0" bIns="0">
            <a:spAutoFit/>
          </a:bodyPr>
          <a:lstStyle/>
          <a:p>
            <a:pPr algn="l" marL="191378" indent="-191378">
              <a:spcBef>
                <a:spcPts val="0"/>
              </a:spcBef>
              <a:spcAft>
                <a:spcPts val="800"/>
              </a:spcAft>
            </a:pPr>
            <a:r>
              <a:rPr sz="1600" b="0" i="0">
                <a:solidFill>
                  <a:srgbClr val="1A1D21"/>
                </a:solidFill>
                <a:latin typeface="Helvetica"/>
              </a:rPr>
              <a:t>•  Native charts</a:t>
            </a:r>
          </a:p>
          <a:p>
            <a:pPr algn="l" marL="191378" indent="-191378">
              <a:spcBef>
                <a:spcPts val="0"/>
              </a:spcBef>
              <a:spcAft>
                <a:spcPts val="800"/>
              </a:spcAft>
            </a:pPr>
            <a:r>
              <a:rPr sz="1600" b="0" i="0">
                <a:solidFill>
                  <a:srgbClr val="1A1D21"/>
                </a:solidFill>
                <a:latin typeface="Helvetica"/>
              </a:rPr>
              <a:t>•  A manifest per build</a:t>
            </a:r>
          </a:p>
          <a:p>
            <a:pPr algn="l" marL="191378" indent="-191378">
              <a:spcBef>
                <a:spcPts val="0"/>
              </a:spcBef>
              <a:spcAft>
                <a:spcPts val="800"/>
              </a:spcAft>
            </a:pPr>
            <a:r>
              <a:rPr sz="1600" b="0" i="0">
                <a:solidFill>
                  <a:srgbClr val="1A1D21"/>
                </a:solidFill>
                <a:latin typeface="Helvetica"/>
              </a:rPr>
              <a:t>•  The Python escape hatch</a:t>
            </a:r>
          </a:p>
        </p:txBody>
      </p:sp>
      <p:sp>
        <p:nvSpPr>
          <p:cNvPr id="5" name="s12.chrome"/>
          <p:cNvSpPr txBox="1"/>
          <p:nvPr/>
        </p:nvSpPr>
        <p:spPr>
          <a:xfrm>
            <a:off x="731501" y="342900"/>
            <a:ext cx="10728691" cy="990599"/>
          </a:xfrm>
          <a:prstGeom prst="rect">
            <a:avLst/>
          </a:prstGeom>
          <a:noFill/>
        </p:spPr>
        <p:txBody>
          <a:bodyPr wrap="square" anchor="t" lIns="0" rIns="0" tIns="0" bIns="0">
            <a:spAutoFit/>
          </a:bodyPr>
          <a:lstStyle/>
          <a:p>
            <a:pPr algn="l">
              <a:spcBef>
                <a:spcPts val="0"/>
              </a:spcBef>
              <a:spcAft>
                <a:spcPts val="0"/>
              </a:spcAft>
            </a:pPr>
            <a:r>
              <a:rPr sz="1300" b="1" i="0">
                <a:solidFill>
                  <a:srgbClr val="1A1D21"/>
                </a:solidFill>
                <a:latin typeface="Helvetica"/>
              </a:rPr>
              <a:t>SPEC</a:t>
            </a:r>
          </a:p>
          <a:p>
            <a:pPr algn="l">
              <a:spcBef>
                <a:spcPts val="0"/>
              </a:spcBef>
              <a:spcAft>
                <a:spcPts val="0"/>
              </a:spcAft>
            </a:pPr>
            <a:r>
              <a:rPr sz="3400" b="1" i="0">
                <a:solidFill>
                  <a:srgbClr val="1A1D21"/>
                </a:solidFill>
                <a:latin typeface="Helvetica"/>
              </a:rPr>
              <a:t>Bullets join the vocabulary</a:t>
            </a:r>
          </a:p>
          <a:p>
            <a:pPr algn="l">
              <a:spcBef>
                <a:spcPts val="0"/>
              </a:spcBef>
              <a:spcAft>
                <a:spcPts val="0"/>
              </a:spcAft>
            </a:pPr>
            <a:r>
              <a:rPr sz="1800" b="0" i="0">
                <a:solidFill>
                  <a:srgbClr val="1A1D21"/>
                </a:solidFill>
                <a:latin typeface="Helvetica"/>
              </a:rPr>
              <a:t>The third body component, exercised for the first time in this deck</a:t>
            </a:r>
          </a:p>
        </p:txBody>
      </p:sp>
    </p:spTree>
  </p:cSld>
  <p:clrMapOvr>
    <a:masterClrMapping/>
  </p:clrMapOvr>
  <p:transition spd="fast">
    <p:fade/>
  </p:transition>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graphicFrame>
        <p:nvGraphicFramePr>
          <p:cNvPr id="2" name="s13.p1.chart#1"/>
          <p:cNvGraphicFramePr>
            <a:graphicFrameLocks noGrp="1"/>
          </p:cNvGraphicFramePr>
          <p:nvPr/>
        </p:nvGraphicFramePr>
        <p:xfrm>
          <a:off x="731501" y="1607820"/>
          <a:ext cx="10728691" cy="4838699"/>
        </p:xfrm>
        <a:graphic>
          <a:graphicData uri="http://schemas.openxmlformats.org/drawingml/2006/chart">
            <c:chart xmlns:c="http://schemas.openxmlformats.org/drawingml/2006/chart" r:id="rId2"/>
          </a:graphicData>
        </a:graphic>
      </p:graphicFrame>
      <p:sp>
        <p:nvSpPr>
          <p:cNvPr id="20" name="s13.chrome"/>
          <p:cNvSpPr txBox="1"/>
          <p:nvPr/>
        </p:nvSpPr>
        <p:spPr>
          <a:xfrm>
            <a:off x="731501" y="342900"/>
            <a:ext cx="10728691" cy="990599"/>
          </a:xfrm>
          <a:prstGeom prst="rect">
            <a:avLst/>
          </a:prstGeom>
          <a:noFill/>
        </p:spPr>
        <p:txBody>
          <a:bodyPr wrap="square" anchor="t" lIns="0" rIns="0" tIns="0" bIns="0">
            <a:spAutoFit/>
          </a:bodyPr>
          <a:lstStyle/>
          <a:p>
            <a:pPr algn="l">
              <a:spcBef>
                <a:spcPts val="0"/>
              </a:spcBef>
              <a:spcAft>
                <a:spcPts val="0"/>
              </a:spcAft>
            </a:pPr>
            <a:r>
              <a:rPr sz="1300" b="1" i="0">
                <a:solidFill>
                  <a:srgbClr val="1A1D21"/>
                </a:solidFill>
                <a:latin typeface="Helvetica"/>
              </a:rPr>
              <a:t>SPEC</a:t>
            </a:r>
          </a:p>
          <a:p>
            <a:pPr algn="l">
              <a:spcBef>
                <a:spcPts val="0"/>
              </a:spcBef>
              <a:spcAft>
                <a:spcPts val="0"/>
              </a:spcAft>
            </a:pPr>
            <a:r>
              <a:rPr sz="3400" b="1" i="0">
                <a:solidFill>
                  <a:srgbClr val="1A1D21"/>
                </a:solidFill>
                <a:latin typeface="Helvetica"/>
              </a:rPr>
              <a:t>Adoption climbs every quarter</a:t>
            </a:r>
          </a:p>
          <a:p>
            <a:pPr algn="l">
              <a:spcBef>
                <a:spcPts val="0"/>
              </a:spcBef>
              <a:spcAft>
                <a:spcPts val="0"/>
              </a:spcAft>
            </a:pPr>
            <a:r>
              <a:rPr sz="1800" b="0" i="0">
                <a:solidFill>
                  <a:srgbClr val="1A1D21"/>
                </a:solidFill>
                <a:latin typeface="Helvetica"/>
              </a:rPr>
              <a:t>A real chart part — editable, animatable by series or point, and its labels are extractable text</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graphicEl>
                                              <a:chart seriesIdx="-1" categoryIdx="-1" bldStep="gridLegend"/>
                                            </p:graphicEl>
                                          </p:spTgt>
                                        </p:tgtEl>
                                        <p:attrNameLst>
                                          <p:attrName>style.visibility</p:attrName>
                                        </p:attrNameLst>
                                      </p:cBhvr>
                                      <p:to>
                                        <p:strVal val="visible"/>
                                      </p:to>
                                    </p:set>
                                    <p:animEffect transition="in" filter="fade">
                                      <p:cBhvr>
                                        <p:cTn id="7" dur="500"/>
                                        <p:tgtEl>
                                          <p:spTgt spid="2">
                                            <p:graphicEl>
                                              <a:chart seriesIdx="-1" categoryIdx="-1" bldStep="gridLegend"/>
                                            </p:graphicEl>
                                          </p:spTgt>
                                        </p:tgtEl>
                                      </p:cBhvr>
                                    </p:animEffect>
                                  </p:childTnLst>
                                </p:cTn>
                              </p:par>
                              <p:par>
                                <p:cTn id="8" presetID="22" presetClass="entr" presetSubtype="1" fill="hold" grpId="1" nodeType="clickEffect">
                                  <p:stCondLst>
                                    <p:cond delay="0"/>
                                  </p:stCondLst>
                                  <p:childTnLst>
                                    <p:set>
                                      <p:cBhvr>
                                        <p:cTn id="9" dur="1" fill="hold">
                                          <p:stCondLst>
                                            <p:cond delay="0"/>
                                          </p:stCondLst>
                                        </p:cTn>
                                        <p:tgtEl>
                                          <p:spTgt spid="2">
                                            <p:graphicEl>
                                              <a:chart seriesIdx="-1" categoryIdx="0" bldStep="category"/>
                                            </p:graphicEl>
                                          </p:spTgt>
                                        </p:tgtEl>
                                        <p:attrNameLst>
                                          <p:attrName>style.visibility</p:attrName>
                                        </p:attrNameLst>
                                      </p:cBhvr>
                                      <p:to>
                                        <p:strVal val="visible"/>
                                      </p:to>
                                    </p:set>
                                    <p:animEffect transition="in" filter="wipe(down)">
                                      <p:cBhvr>
                                        <p:cTn id="10" dur="900"/>
                                        <p:tgtEl>
                                          <p:spTgt spid="2">
                                            <p:graphicEl>
                                              <a:chart seriesIdx="-1" categoryIdx="0" bldStep="category"/>
                                            </p:graphicEl>
                                          </p:spTgt>
                                        </p:tgtEl>
                                      </p:cBhvr>
                                    </p:animEffect>
                                  </p:childTnLst>
                                </p:cTn>
                              </p:par>
                              <p:par>
                                <p:cTn id="11" presetID="22" presetClass="entr" presetSubtype="1" fill="hold" grpId="2" nodeType="clickEffect">
                                  <p:stCondLst>
                                    <p:cond delay="0"/>
                                  </p:stCondLst>
                                  <p:childTnLst>
                                    <p:set>
                                      <p:cBhvr>
                                        <p:cTn id="12" dur="1" fill="hold">
                                          <p:stCondLst>
                                            <p:cond delay="0"/>
                                          </p:stCondLst>
                                        </p:cTn>
                                        <p:tgtEl>
                                          <p:spTgt spid="2">
                                            <p:graphicEl>
                                              <a:chart seriesIdx="-1" categoryIdx="1" bldStep="category"/>
                                            </p:graphicEl>
                                          </p:spTgt>
                                        </p:tgtEl>
                                        <p:attrNameLst>
                                          <p:attrName>style.visibility</p:attrName>
                                        </p:attrNameLst>
                                      </p:cBhvr>
                                      <p:to>
                                        <p:strVal val="visible"/>
                                      </p:to>
                                    </p:set>
                                    <p:animEffect transition="in" filter="wipe(down)">
                                      <p:cBhvr>
                                        <p:cTn id="13" dur="900"/>
                                        <p:tgtEl>
                                          <p:spTgt spid="2">
                                            <p:graphicEl>
                                              <a:chart seriesIdx="-1" categoryIdx="1" bldStep="category"/>
                                            </p:graphicEl>
                                          </p:spTgt>
                                        </p:tgtEl>
                                      </p:cBhvr>
                                    </p:animEffect>
                                  </p:childTnLst>
                                </p:cTn>
                              </p:par>
                              <p:par>
                                <p:cTn id="14" presetID="22" presetClass="entr" presetSubtype="1" fill="hold" grpId="3" nodeType="clickEffect">
                                  <p:stCondLst>
                                    <p:cond delay="0"/>
                                  </p:stCondLst>
                                  <p:childTnLst>
                                    <p:set>
                                      <p:cBhvr>
                                        <p:cTn id="15" dur="1" fill="hold">
                                          <p:stCondLst>
                                            <p:cond delay="0"/>
                                          </p:stCondLst>
                                        </p:cTn>
                                        <p:tgtEl>
                                          <p:spTgt spid="2">
                                            <p:graphicEl>
                                              <a:chart seriesIdx="-1" categoryIdx="2" bldStep="category"/>
                                            </p:graphicEl>
                                          </p:spTgt>
                                        </p:tgtEl>
                                        <p:attrNameLst>
                                          <p:attrName>style.visibility</p:attrName>
                                        </p:attrNameLst>
                                      </p:cBhvr>
                                      <p:to>
                                        <p:strVal val="visible"/>
                                      </p:to>
                                    </p:set>
                                    <p:animEffect transition="in" filter="wipe(down)">
                                      <p:cBhvr>
                                        <p:cTn id="16" dur="900"/>
                                        <p:tgtEl>
                                          <p:spTgt spid="2">
                                            <p:graphicEl>
                                              <a:chart seriesIdx="-1" categoryIdx="2" bldStep="category"/>
                                            </p:graphicEl>
                                          </p:spTgt>
                                        </p:tgtEl>
                                      </p:cBhvr>
                                    </p:animEffect>
                                  </p:childTnLst>
                                </p:cTn>
                              </p:par>
                              <p:par>
                                <p:cTn id="17" presetID="22" presetClass="entr" presetSubtype="1" fill="hold" grpId="4" nodeType="clickEffect">
                                  <p:stCondLst>
                                    <p:cond delay="0"/>
                                  </p:stCondLst>
                                  <p:childTnLst>
                                    <p:set>
                                      <p:cBhvr>
                                        <p:cTn id="18" dur="1" fill="hold">
                                          <p:stCondLst>
                                            <p:cond delay="0"/>
                                          </p:stCondLst>
                                        </p:cTn>
                                        <p:tgtEl>
                                          <p:spTgt spid="2">
                                            <p:graphicEl>
                                              <a:chart seriesIdx="-1" categoryIdx="3" bldStep="category"/>
                                            </p:graphicEl>
                                          </p:spTgt>
                                        </p:tgtEl>
                                        <p:attrNameLst>
                                          <p:attrName>style.visibility</p:attrName>
                                        </p:attrNameLst>
                                      </p:cBhvr>
                                      <p:to>
                                        <p:strVal val="visible"/>
                                      </p:to>
                                    </p:set>
                                    <p:animEffect transition="in" filter="wipe(down)">
                                      <p:cBhvr>
                                        <p:cTn id="19" dur="900"/>
                                        <p:tgtEl>
                                          <p:spTgt spid="2">
                                            <p:graphicEl>
                                              <a:chart seriesIdx="-1" categoryIdx="3"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Chart bld="category"/>
        </p:bldSub>
      </p:bldGraphic>
      <p:bldGraphic spid="2" grpId="1">
        <p:bldSub>
          <a:bldChart bld="category"/>
        </p:bldSub>
      </p:bldGraphic>
      <p:bldGraphic spid="2" grpId="2">
        <p:bldSub>
          <a:bldChart bld="category"/>
        </p:bldSub>
      </p:bldGraphic>
      <p:bldGraphic spid="2" grpId="3">
        <p:bldSub>
          <a:bldChart bld="category"/>
        </p:bldSub>
      </p:bldGraphic>
      <p:bldGraphic spid="2" grpId="4">
        <p:bldSub>
          <a:bldChart bld="category"/>
        </p:bldSub>
      </p:bldGraphic>
    </p:bldLst>
  </p:timing>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graphicFrame>
        <p:nvGraphicFramePr>
          <p:cNvPr id="2" name="s14.p1.chart#1"/>
          <p:cNvGraphicFramePr>
            <a:graphicFrameLocks noGrp="1"/>
          </p:cNvGraphicFramePr>
          <p:nvPr/>
        </p:nvGraphicFramePr>
        <p:xfrm>
          <a:off x="731501" y="1607820"/>
          <a:ext cx="10728691" cy="4838699"/>
        </p:xfrm>
        <a:graphic>
          <a:graphicData uri="http://schemas.openxmlformats.org/drawingml/2006/chart">
            <c:chart xmlns:c="http://schemas.openxmlformats.org/drawingml/2006/chart" r:id="rId2"/>
          </a:graphicData>
        </a:graphic>
      </p:graphicFrame>
      <p:sp>
        <p:nvSpPr>
          <p:cNvPr id="3" name="s14.chrome"/>
          <p:cNvSpPr txBox="1"/>
          <p:nvPr/>
        </p:nvSpPr>
        <p:spPr>
          <a:xfrm>
            <a:off x="731501" y="342900"/>
            <a:ext cx="10728691" cy="990599"/>
          </a:xfrm>
          <a:prstGeom prst="rect">
            <a:avLst/>
          </a:prstGeom>
          <a:noFill/>
        </p:spPr>
        <p:txBody>
          <a:bodyPr wrap="square" anchor="t" lIns="0" rIns="0" tIns="0" bIns="0">
            <a:spAutoFit/>
          </a:bodyPr>
          <a:lstStyle/>
          <a:p>
            <a:pPr algn="l">
              <a:spcBef>
                <a:spcPts val="0"/>
              </a:spcBef>
              <a:spcAft>
                <a:spcPts val="0"/>
              </a:spcAft>
            </a:pPr>
            <a:r>
              <a:rPr sz="1300" b="1" i="0">
                <a:solidFill>
                  <a:srgbClr val="1A1D21"/>
                </a:solidFill>
                <a:latin typeface="Helvetica"/>
              </a:rPr>
              <a:t>SPEC</a:t>
            </a:r>
          </a:p>
          <a:p>
            <a:pPr algn="l">
              <a:spcBef>
                <a:spcPts val="0"/>
              </a:spcBef>
              <a:spcAft>
                <a:spcPts val="0"/>
              </a:spcAft>
            </a:pPr>
            <a:r>
              <a:rPr sz="3400" b="1" i="0">
                <a:solidFill>
                  <a:srgbClr val="1A1D21"/>
                </a:solidFill>
                <a:latin typeface="Helvetica"/>
              </a:rPr>
              <a:t>Two channels, one stacked column</a:t>
            </a:r>
          </a:p>
          <a:p>
            <a:pPr algn="l">
              <a:spcBef>
                <a:spcPts val="0"/>
              </a:spcBef>
              <a:spcAft>
                <a:spcPts val="0"/>
              </a:spcAft>
            </a:pPr>
            <a:r>
              <a:rPr sz="1800" b="0" i="0">
                <a:solidFill>
                  <a:srgbClr val="1A1D21"/>
                </a:solidFill>
                <a:latin typeface="Helvetica"/>
              </a:rPr>
              <a:t>Share of total adoption over time, broken out by source each quarter</a:t>
            </a:r>
          </a:p>
        </p:txBody>
      </p:sp>
    </p:spTree>
  </p:cSld>
  <p:clrMapOvr>
    <a:masterClrMapping/>
  </p:clrMapOvr>
  <p:transition spd="fast">
    <p:fade/>
  </p:transition>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graphicFrame>
        <p:nvGraphicFramePr>
          <p:cNvPr id="2" name="s15.p1.chart#1"/>
          <p:cNvGraphicFramePr>
            <a:graphicFrameLocks noGrp="1"/>
          </p:cNvGraphicFramePr>
          <p:nvPr/>
        </p:nvGraphicFramePr>
        <p:xfrm>
          <a:off x="731501" y="1607820"/>
          <a:ext cx="10728691" cy="4838699"/>
        </p:xfrm>
        <a:graphic>
          <a:graphicData uri="http://schemas.openxmlformats.org/drawingml/2006/chart">
            <c:chart xmlns:c="http://schemas.openxmlformats.org/drawingml/2006/chart" r:id="rId2"/>
          </a:graphicData>
        </a:graphic>
      </p:graphicFrame>
      <p:sp>
        <p:nvSpPr>
          <p:cNvPr id="3" name="s15.chrome"/>
          <p:cNvSpPr txBox="1"/>
          <p:nvPr/>
        </p:nvSpPr>
        <p:spPr>
          <a:xfrm>
            <a:off x="731501" y="342900"/>
            <a:ext cx="10728691" cy="990599"/>
          </a:xfrm>
          <a:prstGeom prst="rect">
            <a:avLst/>
          </a:prstGeom>
          <a:noFill/>
        </p:spPr>
        <p:txBody>
          <a:bodyPr wrap="square" anchor="t" lIns="0" rIns="0" tIns="0" bIns="0">
            <a:spAutoFit/>
          </a:bodyPr>
          <a:lstStyle/>
          <a:p>
            <a:pPr algn="l">
              <a:spcBef>
                <a:spcPts val="0"/>
              </a:spcBef>
              <a:spcAft>
                <a:spcPts val="0"/>
              </a:spcAft>
            </a:pPr>
            <a:r>
              <a:rPr sz="1300" b="1" i="0">
                <a:solidFill>
                  <a:srgbClr val="1A1D21"/>
                </a:solidFill>
                <a:latin typeface="Helvetica"/>
              </a:rPr>
              <a:t>SPEC</a:t>
            </a:r>
          </a:p>
          <a:p>
            <a:pPr algn="l">
              <a:spcBef>
                <a:spcPts val="0"/>
              </a:spcBef>
              <a:spcAft>
                <a:spcPts val="0"/>
              </a:spcAft>
            </a:pPr>
            <a:r>
              <a:rPr sz="3400" b="1" i="0">
                <a:solidFill>
                  <a:srgbClr val="1A1D21"/>
                </a:solidFill>
                <a:latin typeface="Helvetica"/>
              </a:rPr>
              <a:t>The same two channels, normalized</a:t>
            </a:r>
          </a:p>
          <a:p>
            <a:pPr algn="l">
              <a:spcBef>
                <a:spcPts val="0"/>
              </a:spcBef>
              <a:spcAft>
                <a:spcPts val="0"/>
              </a:spcAft>
            </a:pPr>
            <a:r>
              <a:rPr sz="1800" b="0" i="0">
                <a:solidFill>
                  <a:srgbClr val="1A1D21"/>
                </a:solidFill>
                <a:latin typeface="Helvetica"/>
              </a:rPr>
              <a:t>Mix shifts even while both totals keep climbing — share of total, independent of scale</a:t>
            </a:r>
          </a:p>
        </p:txBody>
      </p:sp>
    </p:spTree>
  </p:cSld>
  <p:clrMapOvr>
    <a:masterClrMapping/>
  </p:clrMapOvr>
  <p:transition spd="fast">
    <p:fade/>
  </p:transition>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graphicFrame>
        <p:nvGraphicFramePr>
          <p:cNvPr id="2" name="s16.p1.chart#1"/>
          <p:cNvGraphicFramePr>
            <a:graphicFrameLocks noGrp="1"/>
          </p:cNvGraphicFramePr>
          <p:nvPr/>
        </p:nvGraphicFramePr>
        <p:xfrm>
          <a:off x="731501" y="1607820"/>
          <a:ext cx="10728691" cy="4838699"/>
        </p:xfrm>
        <a:graphic>
          <a:graphicData uri="http://schemas.openxmlformats.org/drawingml/2006/chart">
            <c:chart xmlns:c="http://schemas.openxmlformats.org/drawingml/2006/chart" r:id="rId2"/>
          </a:graphicData>
        </a:graphic>
      </p:graphicFrame>
      <p:sp>
        <p:nvSpPr>
          <p:cNvPr id="3" name="s16.chrome"/>
          <p:cNvSpPr txBox="1"/>
          <p:nvPr/>
        </p:nvSpPr>
        <p:spPr>
          <a:xfrm>
            <a:off x="731501" y="342900"/>
            <a:ext cx="10728691" cy="990599"/>
          </a:xfrm>
          <a:prstGeom prst="rect">
            <a:avLst/>
          </a:prstGeom>
          <a:noFill/>
        </p:spPr>
        <p:txBody>
          <a:bodyPr wrap="square" anchor="t" lIns="0" rIns="0" tIns="0" bIns="0">
            <a:spAutoFit/>
          </a:bodyPr>
          <a:lstStyle/>
          <a:p>
            <a:pPr algn="l">
              <a:spcBef>
                <a:spcPts val="0"/>
              </a:spcBef>
              <a:spcAft>
                <a:spcPts val="0"/>
              </a:spcAft>
            </a:pPr>
            <a:r>
              <a:rPr sz="1300" b="1" i="0">
                <a:solidFill>
                  <a:srgbClr val="1A1D21"/>
                </a:solidFill>
                <a:latin typeface="Helvetica"/>
              </a:rPr>
              <a:t>SPEC</a:t>
            </a:r>
          </a:p>
          <a:p>
            <a:pPr algn="l">
              <a:spcBef>
                <a:spcPts val="0"/>
              </a:spcBef>
              <a:spcAft>
                <a:spcPts val="0"/>
              </a:spcAft>
            </a:pPr>
            <a:r>
              <a:rPr sz="3400" b="1" i="0">
                <a:solidFill>
                  <a:srgbClr val="1A1D21"/>
                </a:solidFill>
                <a:latin typeface="Helvetica"/>
              </a:rPr>
              <a:t>Cumulative decks built, filled</a:t>
            </a:r>
          </a:p>
          <a:p>
            <a:pPr algn="l">
              <a:spcBef>
                <a:spcPts val="0"/>
              </a:spcBef>
              <a:spcAft>
                <a:spcPts val="0"/>
              </a:spcAft>
            </a:pPr>
            <a:r>
              <a:rPr sz="1800" b="0" i="0">
                <a:solidFill>
                  <a:srgbClr val="1A1D21"/>
                </a:solidFill>
                <a:latin typeface="Helvetica"/>
              </a:rPr>
              <a:t>A trend, not a comparison — the filled area under the line is the point</a:t>
            </a:r>
          </a:p>
        </p:txBody>
      </p:sp>
    </p:spTree>
  </p:cSld>
  <p:clrMapOvr>
    <a:masterClrMapping/>
  </p:clrMapOvr>
  <p:transition spd="fast">
    <p:fade/>
  </p:transition>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graphicFrame>
        <p:nvGraphicFramePr>
          <p:cNvPr id="2" name="s17.p1.chart#1"/>
          <p:cNvGraphicFramePr>
            <a:graphicFrameLocks noGrp="1"/>
          </p:cNvGraphicFramePr>
          <p:nvPr/>
        </p:nvGraphicFramePr>
        <p:xfrm>
          <a:off x="731501" y="1607820"/>
          <a:ext cx="10728691" cy="4838699"/>
        </p:xfrm>
        <a:graphic>
          <a:graphicData uri="http://schemas.openxmlformats.org/drawingml/2006/chart">
            <c:chart xmlns:c="http://schemas.openxmlformats.org/drawingml/2006/chart" r:id="rId2"/>
          </a:graphicData>
        </a:graphic>
      </p:graphicFrame>
      <p:sp>
        <p:nvSpPr>
          <p:cNvPr id="3" name="s17.chrome"/>
          <p:cNvSpPr txBox="1"/>
          <p:nvPr/>
        </p:nvSpPr>
        <p:spPr>
          <a:xfrm>
            <a:off x="731501" y="342900"/>
            <a:ext cx="10728691" cy="990599"/>
          </a:xfrm>
          <a:prstGeom prst="rect">
            <a:avLst/>
          </a:prstGeom>
          <a:noFill/>
        </p:spPr>
        <p:txBody>
          <a:bodyPr wrap="square" anchor="t" lIns="0" rIns="0" tIns="0" bIns="0">
            <a:spAutoFit/>
          </a:bodyPr>
          <a:lstStyle/>
          <a:p>
            <a:pPr algn="l">
              <a:spcBef>
                <a:spcPts val="0"/>
              </a:spcBef>
              <a:spcAft>
                <a:spcPts val="0"/>
              </a:spcAft>
            </a:pPr>
            <a:r>
              <a:rPr sz="1300" b="1" i="0">
                <a:solidFill>
                  <a:srgbClr val="1A1D21"/>
                </a:solidFill>
                <a:latin typeface="Helvetica"/>
              </a:rPr>
              <a:t>SPEC</a:t>
            </a:r>
          </a:p>
          <a:p>
            <a:pPr algn="l">
              <a:spcBef>
                <a:spcPts val="0"/>
              </a:spcBef>
              <a:spcAft>
                <a:spcPts val="0"/>
              </a:spcAft>
            </a:pPr>
            <a:r>
              <a:rPr sz="3400" b="1" i="0">
                <a:solidFill>
                  <a:srgbClr val="1A1D21"/>
                </a:solidFill>
                <a:latin typeface="Helvetica"/>
              </a:rPr>
              <a:t>Adoption, by segment</a:t>
            </a:r>
          </a:p>
          <a:p>
            <a:pPr algn="l">
              <a:spcBef>
                <a:spcPts val="0"/>
              </a:spcBef>
              <a:spcAft>
                <a:spcPts val="0"/>
              </a:spcAft>
            </a:pPr>
            <a:r>
              <a:rPr sz="1800" b="0" i="0">
                <a:solidFill>
                  <a:srgbClr val="1A1D21"/>
                </a:solidFill>
                <a:latin typeface="Helvetica"/>
              </a:rPr>
              <a:t>Parts of a whole, at a glance — no scale to misread</a:t>
            </a:r>
          </a:p>
        </p:txBody>
      </p:sp>
    </p:spTree>
  </p:cSld>
  <p:clrMapOvr>
    <a:masterClrMapping/>
  </p:clrMapOvr>
  <p:transition spd="fast">
    <p:fade/>
  </p:transition>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graphicFrame>
        <p:nvGraphicFramePr>
          <p:cNvPr id="2" name="s18.p1.chart#1"/>
          <p:cNvGraphicFramePr>
            <a:graphicFrameLocks noGrp="1"/>
          </p:cNvGraphicFramePr>
          <p:nvPr/>
        </p:nvGraphicFramePr>
        <p:xfrm>
          <a:off x="731501" y="1607820"/>
          <a:ext cx="10728691" cy="4838699"/>
        </p:xfrm>
        <a:graphic>
          <a:graphicData uri="http://schemas.openxmlformats.org/drawingml/2006/chart">
            <c:chart xmlns:c="http://schemas.openxmlformats.org/drawingml/2006/chart" r:id="rId2"/>
          </a:graphicData>
        </a:graphic>
      </p:graphicFrame>
      <p:sp>
        <p:nvSpPr>
          <p:cNvPr id="3" name="s18.chrome"/>
          <p:cNvSpPr txBox="1"/>
          <p:nvPr/>
        </p:nvSpPr>
        <p:spPr>
          <a:xfrm>
            <a:off x="731501" y="342900"/>
            <a:ext cx="10728691" cy="990599"/>
          </a:xfrm>
          <a:prstGeom prst="rect">
            <a:avLst/>
          </a:prstGeom>
          <a:noFill/>
        </p:spPr>
        <p:txBody>
          <a:bodyPr wrap="square" anchor="t" lIns="0" rIns="0" tIns="0" bIns="0">
            <a:spAutoFit/>
          </a:bodyPr>
          <a:lstStyle/>
          <a:p>
            <a:pPr algn="l">
              <a:spcBef>
                <a:spcPts val="0"/>
              </a:spcBef>
              <a:spcAft>
                <a:spcPts val="0"/>
              </a:spcAft>
            </a:pPr>
            <a:r>
              <a:rPr sz="1300" b="1" i="0">
                <a:solidFill>
                  <a:srgbClr val="1A1D21"/>
                </a:solidFill>
                <a:latin typeface="Helvetica"/>
              </a:rPr>
              <a:t>SPEC</a:t>
            </a:r>
          </a:p>
          <a:p>
            <a:pPr algn="l">
              <a:spcBef>
                <a:spcPts val="0"/>
              </a:spcBef>
              <a:spcAft>
                <a:spcPts val="0"/>
              </a:spcAft>
            </a:pPr>
            <a:r>
              <a:rPr sz="3400" b="1" i="0">
                <a:solidFill>
                  <a:srgbClr val="1A1D21"/>
                </a:solidFill>
                <a:latin typeface="Helvetica"/>
              </a:rPr>
              <a:t>Weekly signups, each week marked</a:t>
            </a:r>
          </a:p>
          <a:p>
            <a:pPr algn="l">
              <a:spcBef>
                <a:spcPts val="0"/>
              </a:spcBef>
              <a:spcAft>
                <a:spcPts val="0"/>
              </a:spcAft>
            </a:pPr>
            <a:r>
              <a:rPr sz="1800" b="0" i="0">
                <a:solidFill>
                  <a:srgbClr val="1A1D21"/>
                </a:solidFill>
                <a:latin typeface="Helvetica"/>
              </a:rPr>
              <a:t>A trend with every sample marked, not just the shape between them</a:t>
            </a:r>
          </a:p>
        </p:txBody>
      </p:sp>
    </p:spTree>
  </p:cSld>
  <p:clrMapOvr>
    <a:masterClrMapping/>
  </p:clrMapOvr>
  <p:transition spd="fast">
    <p:fade/>
  </p:transition>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graphicFrame>
        <p:nvGraphicFramePr>
          <p:cNvPr id="2" name="s19.p1.chart#1"/>
          <p:cNvGraphicFramePr>
            <a:graphicFrameLocks noGrp="1"/>
          </p:cNvGraphicFramePr>
          <p:nvPr/>
        </p:nvGraphicFramePr>
        <p:xfrm>
          <a:off x="731501" y="1607820"/>
          <a:ext cx="10728691" cy="4838699"/>
        </p:xfrm>
        <a:graphic>
          <a:graphicData uri="http://schemas.openxmlformats.org/drawingml/2006/chart">
            <c:chart xmlns:c="http://schemas.openxmlformats.org/drawingml/2006/chart" r:id="rId2"/>
          </a:graphicData>
        </a:graphic>
      </p:graphicFrame>
      <p:sp>
        <p:nvSpPr>
          <p:cNvPr id="3" name="s19.chrome"/>
          <p:cNvSpPr txBox="1"/>
          <p:nvPr/>
        </p:nvSpPr>
        <p:spPr>
          <a:xfrm>
            <a:off x="731501" y="342900"/>
            <a:ext cx="10728691" cy="990599"/>
          </a:xfrm>
          <a:prstGeom prst="rect">
            <a:avLst/>
          </a:prstGeom>
          <a:noFill/>
        </p:spPr>
        <p:txBody>
          <a:bodyPr wrap="square" anchor="t" lIns="0" rIns="0" tIns="0" bIns="0">
            <a:spAutoFit/>
          </a:bodyPr>
          <a:lstStyle/>
          <a:p>
            <a:pPr algn="l">
              <a:spcBef>
                <a:spcPts val="0"/>
              </a:spcBef>
              <a:spcAft>
                <a:spcPts val="0"/>
              </a:spcAft>
            </a:pPr>
            <a:r>
              <a:rPr sz="1300" b="1" i="0">
                <a:solidFill>
                  <a:srgbClr val="1A1D21"/>
                </a:solidFill>
                <a:latin typeface="Helvetica"/>
              </a:rPr>
              <a:t>SPEC</a:t>
            </a:r>
          </a:p>
          <a:p>
            <a:pPr algn="l">
              <a:spcBef>
                <a:spcPts val="0"/>
              </a:spcBef>
              <a:spcAft>
                <a:spcPts val="0"/>
              </a:spcAft>
            </a:pPr>
            <a:r>
              <a:rPr sz="3400" b="1" i="0">
                <a:solidFill>
                  <a:srgbClr val="1A1D21"/>
                </a:solidFill>
                <a:latin typeface="Helvetica"/>
              </a:rPr>
              <a:t>Support hours, by team</a:t>
            </a:r>
          </a:p>
          <a:p>
            <a:pPr algn="l">
              <a:spcBef>
                <a:spcPts val="0"/>
              </a:spcBef>
              <a:spcAft>
                <a:spcPts val="0"/>
              </a:spcAft>
            </a:pPr>
            <a:r>
              <a:rPr sz="1800" b="0" i="0">
                <a:solidFill>
                  <a:srgbClr val="1A1D21"/>
                </a:solidFill>
                <a:latin typeface="Helvetica"/>
              </a:rPr>
              <a:t>Bug work and feature work, stacked so each team's total effort is still legible</a:t>
            </a:r>
          </a:p>
        </p:txBody>
      </p:sp>
    </p:spTree>
  </p:cSld>
  <p:clrMapOvr>
    <a:masterClrMapping/>
  </p:clrMapOvr>
  <p:transition spd="fast">
    <p:fade/>
  </p:transition>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graphicFrame>
        <p:nvGraphicFramePr>
          <p:cNvPr id="2" name="s20.p1.chart#1"/>
          <p:cNvGraphicFramePr>
            <a:graphicFrameLocks noGrp="1"/>
          </p:cNvGraphicFramePr>
          <p:nvPr/>
        </p:nvGraphicFramePr>
        <p:xfrm>
          <a:off x="731501" y="1607820"/>
          <a:ext cx="10728691" cy="4838699"/>
        </p:xfrm>
        <a:graphic>
          <a:graphicData uri="http://schemas.openxmlformats.org/drawingml/2006/chart">
            <c:chart xmlns:c="http://schemas.openxmlformats.org/drawingml/2006/chart" r:id="rId2"/>
          </a:graphicData>
        </a:graphic>
      </p:graphicFrame>
      <p:sp>
        <p:nvSpPr>
          <p:cNvPr id="3" name="s20.chrome"/>
          <p:cNvSpPr txBox="1"/>
          <p:nvPr/>
        </p:nvSpPr>
        <p:spPr>
          <a:xfrm>
            <a:off x="731501" y="342900"/>
            <a:ext cx="10728691" cy="990599"/>
          </a:xfrm>
          <a:prstGeom prst="rect">
            <a:avLst/>
          </a:prstGeom>
          <a:noFill/>
        </p:spPr>
        <p:txBody>
          <a:bodyPr wrap="square" anchor="t" lIns="0" rIns="0" tIns="0" bIns="0">
            <a:spAutoFit/>
          </a:bodyPr>
          <a:lstStyle/>
          <a:p>
            <a:pPr algn="l">
              <a:spcBef>
                <a:spcPts val="0"/>
              </a:spcBef>
              <a:spcAft>
                <a:spcPts val="0"/>
              </a:spcAft>
            </a:pPr>
            <a:r>
              <a:rPr sz="1300" b="1" i="0">
                <a:solidFill>
                  <a:srgbClr val="1A1D21"/>
                </a:solidFill>
                <a:latin typeface="Helvetica"/>
              </a:rPr>
              <a:t>SPEC</a:t>
            </a:r>
          </a:p>
          <a:p>
            <a:pPr algn="l">
              <a:spcBef>
                <a:spcPts val="0"/>
              </a:spcBef>
              <a:spcAft>
                <a:spcPts val="0"/>
              </a:spcAft>
            </a:pPr>
            <a:r>
              <a:rPr sz="3400" b="1" i="0">
                <a:solidFill>
                  <a:srgbClr val="1A1D21"/>
                </a:solidFill>
                <a:latin typeface="Helvetica"/>
              </a:rPr>
              <a:t>The same three teams, by share of the week</a:t>
            </a:r>
          </a:p>
          <a:p>
            <a:pPr algn="l">
              <a:spcBef>
                <a:spcPts val="0"/>
              </a:spcBef>
              <a:spcAft>
                <a:spcPts val="0"/>
              </a:spcAft>
            </a:pPr>
            <a:r>
              <a:rPr sz="1800" b="0" i="0">
                <a:solidFill>
                  <a:srgbClr val="1A1D21"/>
                </a:solidFill>
                <a:latin typeface="Helvetica"/>
              </a:rPr>
              <a:t>Mix shifts even as total workload changes — share, not raw hours</a:t>
            </a:r>
          </a:p>
        </p:txBody>
      </p:sp>
    </p:spTree>
  </p:cSld>
  <p:clrMapOvr>
    <a:masterClrMapping/>
  </p:clrMapOvr>
  <p:transition spd="fast">
    <p:fade/>
  </p:transition>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graphicFrame>
        <p:nvGraphicFramePr>
          <p:cNvPr id="2" name="s21.p1.chart#1"/>
          <p:cNvGraphicFramePr>
            <a:graphicFrameLocks noGrp="1"/>
          </p:cNvGraphicFramePr>
          <p:nvPr/>
        </p:nvGraphicFramePr>
        <p:xfrm>
          <a:off x="731501" y="1607820"/>
          <a:ext cx="10728691" cy="4838699"/>
        </p:xfrm>
        <a:graphic>
          <a:graphicData uri="http://schemas.openxmlformats.org/drawingml/2006/chart">
            <c:chart xmlns:c="http://schemas.openxmlformats.org/drawingml/2006/chart" r:id="rId2"/>
          </a:graphicData>
        </a:graphic>
      </p:graphicFrame>
      <p:sp>
        <p:nvSpPr>
          <p:cNvPr id="3" name="s21.chrome"/>
          <p:cNvSpPr txBox="1"/>
          <p:nvPr/>
        </p:nvSpPr>
        <p:spPr>
          <a:xfrm>
            <a:off x="731501" y="342900"/>
            <a:ext cx="10728691" cy="990599"/>
          </a:xfrm>
          <a:prstGeom prst="rect">
            <a:avLst/>
          </a:prstGeom>
          <a:noFill/>
        </p:spPr>
        <p:txBody>
          <a:bodyPr wrap="square" anchor="t" lIns="0" rIns="0" tIns="0" bIns="0">
            <a:spAutoFit/>
          </a:bodyPr>
          <a:lstStyle/>
          <a:p>
            <a:pPr algn="l">
              <a:spcBef>
                <a:spcPts val="0"/>
              </a:spcBef>
              <a:spcAft>
                <a:spcPts val="0"/>
              </a:spcAft>
            </a:pPr>
            <a:r>
              <a:rPr sz="1300" b="1" i="0">
                <a:solidFill>
                  <a:srgbClr val="1A1D21"/>
                </a:solidFill>
                <a:latin typeface="Helvetica"/>
              </a:rPr>
              <a:t>SPEC</a:t>
            </a:r>
          </a:p>
          <a:p>
            <a:pPr algn="l">
              <a:spcBef>
                <a:spcPts val="0"/>
              </a:spcBef>
              <a:spcAft>
                <a:spcPts val="0"/>
              </a:spcAft>
            </a:pPr>
            <a:r>
              <a:rPr sz="3400" b="1" i="0">
                <a:solidFill>
                  <a:srgbClr val="1A1D21"/>
                </a:solidFill>
                <a:latin typeface="Helvetica"/>
              </a:rPr>
              <a:t>Two products, growing together</a:t>
            </a:r>
          </a:p>
          <a:p>
            <a:pPr algn="l">
              <a:spcBef>
                <a:spcPts val="0"/>
              </a:spcBef>
              <a:spcAft>
                <a:spcPts val="0"/>
              </a:spcAft>
            </a:pPr>
            <a:r>
              <a:rPr sz="1800" b="0" i="0">
                <a:solidFill>
                  <a:srgbClr val="1A1D21"/>
                </a:solidFill>
                <a:latin typeface="Helvetica"/>
              </a:rPr>
              <a:t>The combined total climbs while the mix between them keeps shifting underneath</a:t>
            </a:r>
          </a:p>
        </p:txBody>
      </p:sp>
    </p:spTree>
  </p:cSld>
  <p:clrMapOvr>
    <a:masterClrMapping/>
  </p:clrMapOvr>
  <p:transition spd="fast">
    <p:fade/>
  </p:transition>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graphicFrame>
        <p:nvGraphicFramePr>
          <p:cNvPr id="2" name="s22.p1.chart#1"/>
          <p:cNvGraphicFramePr>
            <a:graphicFrameLocks noGrp="1"/>
          </p:cNvGraphicFramePr>
          <p:nvPr/>
        </p:nvGraphicFramePr>
        <p:xfrm>
          <a:off x="731501" y="1607820"/>
          <a:ext cx="10728691" cy="4838699"/>
        </p:xfrm>
        <a:graphic>
          <a:graphicData uri="http://schemas.openxmlformats.org/drawingml/2006/chart">
            <c:chart xmlns:c="http://schemas.openxmlformats.org/drawingml/2006/chart" r:id="rId2"/>
          </a:graphicData>
        </a:graphic>
      </p:graphicFrame>
      <p:sp>
        <p:nvSpPr>
          <p:cNvPr id="3" name="s22.chrome"/>
          <p:cNvSpPr txBox="1"/>
          <p:nvPr/>
        </p:nvSpPr>
        <p:spPr>
          <a:xfrm>
            <a:off x="731501" y="342900"/>
            <a:ext cx="10728691" cy="990599"/>
          </a:xfrm>
          <a:prstGeom prst="rect">
            <a:avLst/>
          </a:prstGeom>
          <a:noFill/>
        </p:spPr>
        <p:txBody>
          <a:bodyPr wrap="square" anchor="t" lIns="0" rIns="0" tIns="0" bIns="0">
            <a:spAutoFit/>
          </a:bodyPr>
          <a:lstStyle/>
          <a:p>
            <a:pPr algn="l">
              <a:spcBef>
                <a:spcPts val="0"/>
              </a:spcBef>
              <a:spcAft>
                <a:spcPts val="0"/>
              </a:spcAft>
            </a:pPr>
            <a:r>
              <a:rPr sz="1300" b="1" i="0">
                <a:solidFill>
                  <a:srgbClr val="1A1D21"/>
                </a:solidFill>
                <a:latin typeface="Helvetica"/>
              </a:rPr>
              <a:t>SPEC</a:t>
            </a:r>
          </a:p>
          <a:p>
            <a:pPr algn="l">
              <a:spcBef>
                <a:spcPts val="0"/>
              </a:spcBef>
              <a:spcAft>
                <a:spcPts val="0"/>
              </a:spcAft>
            </a:pPr>
            <a:r>
              <a:rPr sz="3400" b="1" i="0">
                <a:solidFill>
                  <a:srgbClr val="1A1D21"/>
                </a:solidFill>
                <a:latin typeface="Helvetica"/>
              </a:rPr>
              <a:t>Two teams, five capabilities</a:t>
            </a:r>
          </a:p>
          <a:p>
            <a:pPr algn="l">
              <a:spcBef>
                <a:spcPts val="0"/>
              </a:spcBef>
              <a:spcAft>
                <a:spcPts val="0"/>
              </a:spcAft>
            </a:pPr>
            <a:r>
              <a:rPr sz="1800" b="0" i="0">
                <a:solidFill>
                  <a:srgbClr val="1A1D21"/>
                </a:solidFill>
                <a:latin typeface="Helvetica"/>
              </a:rPr>
              <a:t>A radar compares shape, not size — it reads when the series are on one scale</a:t>
            </a:r>
          </a:p>
        </p:txBody>
      </p:sp>
    </p:spTree>
  </p:cSld>
  <p:clrMapOvr>
    <a:masterClrMapping/>
  </p:clrMapOvr>
  <p:transition spd="fast">
    <p:fade/>
  </p:transition>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graphicFrame>
        <p:nvGraphicFramePr>
          <p:cNvPr id="2" name="s23.p1.chart#1"/>
          <p:cNvGraphicFramePr>
            <a:graphicFrameLocks noGrp="1"/>
          </p:cNvGraphicFramePr>
          <p:nvPr/>
        </p:nvGraphicFramePr>
        <p:xfrm>
          <a:off x="731501" y="1607820"/>
          <a:ext cx="10728691" cy="4838699"/>
        </p:xfrm>
        <a:graphic>
          <a:graphicData uri="http://schemas.openxmlformats.org/drawingml/2006/chart">
            <c:chart xmlns:c="http://schemas.openxmlformats.org/drawingml/2006/chart" r:id="rId2"/>
          </a:graphicData>
        </a:graphic>
      </p:graphicFrame>
      <p:sp>
        <p:nvSpPr>
          <p:cNvPr id="3" name="s23.chrome"/>
          <p:cNvSpPr txBox="1"/>
          <p:nvPr/>
        </p:nvSpPr>
        <p:spPr>
          <a:xfrm>
            <a:off x="731501" y="342900"/>
            <a:ext cx="10728691" cy="990599"/>
          </a:xfrm>
          <a:prstGeom prst="rect">
            <a:avLst/>
          </a:prstGeom>
          <a:noFill/>
        </p:spPr>
        <p:txBody>
          <a:bodyPr wrap="square" anchor="t" lIns="0" rIns="0" tIns="0" bIns="0">
            <a:spAutoFit/>
          </a:bodyPr>
          <a:lstStyle/>
          <a:p>
            <a:pPr algn="l">
              <a:spcBef>
                <a:spcPts val="0"/>
              </a:spcBef>
              <a:spcAft>
                <a:spcPts val="0"/>
              </a:spcAft>
            </a:pPr>
            <a:r>
              <a:rPr sz="1300" b="1" i="0">
                <a:solidFill>
                  <a:srgbClr val="1A1D21"/>
                </a:solidFill>
                <a:latin typeface="Helvetica"/>
              </a:rPr>
              <a:t>SPEC</a:t>
            </a:r>
          </a:p>
          <a:p>
            <a:pPr algn="l">
              <a:spcBef>
                <a:spcPts val="0"/>
              </a:spcBef>
              <a:spcAft>
                <a:spcPts val="0"/>
              </a:spcAft>
            </a:pPr>
            <a:r>
              <a:rPr sz="3400" b="1" i="0">
                <a:solidFill>
                  <a:srgbClr val="1A1D21"/>
                </a:solidFill>
                <a:latin typeface="Helvetica"/>
              </a:rPr>
              <a:t>How this catalogue is weighted</a:t>
            </a:r>
          </a:p>
          <a:p>
            <a:pPr algn="l">
              <a:spcBef>
                <a:spcPts val="0"/>
              </a:spcBef>
              <a:spcAft>
                <a:spcPts val="0"/>
              </a:spcAft>
            </a:pPr>
            <a:r>
              <a:rPr sz="1800" b="0" i="0">
                <a:solidFill>
                  <a:srgbClr val="1A1D21"/>
                </a:solidFill>
                <a:latin typeface="Helvetica"/>
              </a:rPr>
              <a:t>Fourteen chart types, one family carrying nearly half of them</a:t>
            </a:r>
          </a:p>
        </p:txBody>
      </p:sp>
    </p:spTree>
  </p:cSld>
  <p:clrMapOvr>
    <a:masterClrMapping/>
  </p:clrMapOvr>
  <p:transition spd="fast">
    <p:fade/>
  </p:transition>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24.bg#1"/>
          <p:cNvSpPr/>
          <p:nvPr/>
        </p:nvSpPr>
        <p:spPr>
          <a:xfrm>
            <a:off x="0" y="0"/>
            <a:ext cx="12191695" cy="6858000"/>
          </a:xfrm>
          <a:prstGeom prst="rect">
            <a:avLst/>
          </a:prstGeom>
          <a:solidFill>
            <a:srgbClr val="1216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s24.chrome"/>
          <p:cNvSpPr txBox="1"/>
          <p:nvPr/>
        </p:nvSpPr>
        <p:spPr>
          <a:xfrm>
            <a:off x="731501" y="342900"/>
            <a:ext cx="10728691" cy="990599"/>
          </a:xfrm>
          <a:prstGeom prst="rect">
            <a:avLst/>
          </a:prstGeom>
          <a:noFill/>
        </p:spPr>
        <p:txBody>
          <a:bodyPr wrap="square" anchor="t" lIns="0" rIns="0" tIns="0" bIns="0">
            <a:spAutoFit/>
          </a:bodyPr>
          <a:lstStyle/>
          <a:p>
            <a:pPr algn="l">
              <a:spcBef>
                <a:spcPts val="0"/>
              </a:spcBef>
              <a:spcAft>
                <a:spcPts val="0"/>
              </a:spcAft>
            </a:pPr>
            <a:r>
              <a:rPr sz="1300" b="1" i="0">
                <a:solidFill>
                  <a:srgbClr val="FFFFFF"/>
                </a:solidFill>
                <a:latin typeface="Helvetica"/>
              </a:rPr>
              <a:t>PART 4 OF 4</a:t>
            </a:r>
          </a:p>
          <a:p>
            <a:pPr algn="l">
              <a:spcBef>
                <a:spcPts val="0"/>
              </a:spcBef>
              <a:spcAft>
                <a:spcPts val="0"/>
              </a:spcAft>
            </a:pPr>
            <a:r>
              <a:rPr sz="3400" b="1" i="0">
                <a:solidFill>
                  <a:srgbClr val="FFFFFF"/>
                </a:solidFill>
                <a:latin typeface="Helvetica"/>
              </a:rPr>
              <a:t>QA</a:t>
            </a:r>
          </a:p>
          <a:p>
            <a:pPr algn="l">
              <a:spcBef>
                <a:spcPts val="0"/>
              </a:spcBef>
              <a:spcAft>
                <a:spcPts val="0"/>
              </a:spcAft>
            </a:pPr>
            <a:r>
              <a:rPr sz="1800" b="0" i="0">
                <a:solidFill>
                  <a:srgbClr val="FFFFFF"/>
                </a:solidFill>
                <a:latin typeface="Helvetica"/>
              </a:rPr>
              <a:t>The build checks its own output before you ever open it.</a:t>
            </a:r>
          </a:p>
        </p:txBody>
      </p:sp>
    </p:spTree>
  </p:cSld>
  <p:clrMapOvr>
    <a:masterClrMapping/>
  </p:clrMapOvr>
  <p:transition spd="fast">
    <p:fade/>
  </p:transition>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25.p1.callouts#1"/>
          <p:cNvSpPr/>
          <p:nvPr/>
        </p:nvSpPr>
        <p:spPr>
          <a:xfrm>
            <a:off x="731501" y="1662684"/>
            <a:ext cx="155448" cy="155448"/>
          </a:xfrm>
          <a:prstGeom prst="roundRect">
            <a:avLst>
              <a:gd name="adj" fmla="val 50000"/>
            </a:avLst>
          </a:prstGeom>
          <a:solidFill>
            <a:srgbClr val="1F5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s25.p1.callouts#2"/>
          <p:cNvSpPr txBox="1"/>
          <p:nvPr/>
        </p:nvSpPr>
        <p:spPr>
          <a:xfrm>
            <a:off x="1115549" y="1607820"/>
            <a:ext cx="10344643" cy="617220"/>
          </a:xfrm>
          <a:prstGeom prst="rect">
            <a:avLst/>
          </a:prstGeom>
          <a:noFill/>
        </p:spPr>
        <p:txBody>
          <a:bodyPr wrap="square" anchor="t" lIns="0" rIns="0" tIns="0" bIns="0">
            <a:spAutoFit/>
          </a:bodyPr>
          <a:lstStyle/>
          <a:p>
            <a:pPr algn="l">
              <a:spcBef>
                <a:spcPts val="0"/>
              </a:spcBef>
              <a:spcAft>
                <a:spcPts val="300"/>
              </a:spcAft>
            </a:pPr>
            <a:r>
              <a:rPr sz="2200" b="1" i="0">
                <a:solidFill>
                  <a:srgbClr val="1A1D21"/>
                </a:solidFill>
                <a:latin typeface="Helvetica"/>
              </a:rPr>
              <a:t>Off-slide and safe-zone</a:t>
            </a:r>
          </a:p>
          <a:p>
            <a:pPr algn="l">
              <a:spcBef>
                <a:spcPts val="0"/>
              </a:spcBef>
              <a:spcAft>
                <a:spcPts val="0"/>
              </a:spcAft>
            </a:pPr>
            <a:r>
              <a:rPr sz="1600" b="0" i="0">
                <a:solidFill>
                  <a:srgbClr val="5F6672"/>
                </a:solidFill>
                <a:latin typeface="Helvetica"/>
              </a:rPr>
              <a:t>Shapes past the edge, or intruding on the logo wedge, as polygon arithmetic.</a:t>
            </a:r>
          </a:p>
        </p:txBody>
      </p:sp>
      <p:sp>
        <p:nvSpPr>
          <p:cNvPr id="4" name="s25.p1.callouts#3"/>
          <p:cNvSpPr/>
          <p:nvPr/>
        </p:nvSpPr>
        <p:spPr>
          <a:xfrm>
            <a:off x="731501" y="2670048"/>
            <a:ext cx="155448" cy="155448"/>
          </a:xfrm>
          <a:prstGeom prst="roundRect">
            <a:avLst>
              <a:gd name="adj" fmla="val 50000"/>
            </a:avLst>
          </a:prstGeom>
          <a:solidFill>
            <a:srgbClr val="1F5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s25.p1.callouts#4"/>
          <p:cNvSpPr txBox="1"/>
          <p:nvPr/>
        </p:nvSpPr>
        <p:spPr>
          <a:xfrm>
            <a:off x="1115549" y="2615184"/>
            <a:ext cx="10344643" cy="617220"/>
          </a:xfrm>
          <a:prstGeom prst="rect">
            <a:avLst/>
          </a:prstGeom>
          <a:noFill/>
        </p:spPr>
        <p:txBody>
          <a:bodyPr wrap="square" anchor="t" lIns="0" rIns="0" tIns="0" bIns="0">
            <a:spAutoFit/>
          </a:bodyPr>
          <a:lstStyle/>
          <a:p>
            <a:pPr algn="l">
              <a:spcBef>
                <a:spcPts val="0"/>
              </a:spcBef>
              <a:spcAft>
                <a:spcPts val="300"/>
              </a:spcAft>
            </a:pPr>
            <a:r>
              <a:rPr sz="2200" b="1" i="0">
                <a:solidFill>
                  <a:srgbClr val="1A1D21"/>
                </a:solidFill>
                <a:latin typeface="Helvetica"/>
              </a:rPr>
              <a:t>Typography floors</a:t>
            </a:r>
          </a:p>
          <a:p>
            <a:pPr algn="l">
              <a:spcBef>
                <a:spcPts val="0"/>
              </a:spcBef>
              <a:spcAft>
                <a:spcPts val="0"/>
              </a:spcAft>
            </a:pPr>
            <a:r>
              <a:rPr sz="1600" b="0" i="0">
                <a:solidFill>
                  <a:srgbClr val="5F6672"/>
                </a:solidFill>
                <a:latin typeface="Helvetica"/>
              </a:rPr>
              <a:t>Any run below the theme's minimum point size, wherever it came from.</a:t>
            </a:r>
          </a:p>
        </p:txBody>
      </p:sp>
      <p:sp>
        <p:nvSpPr>
          <p:cNvPr id="6" name="s25.p1.callouts#5"/>
          <p:cNvSpPr/>
          <p:nvPr/>
        </p:nvSpPr>
        <p:spPr>
          <a:xfrm>
            <a:off x="731501" y="3677412"/>
            <a:ext cx="155448" cy="155448"/>
          </a:xfrm>
          <a:prstGeom prst="roundRect">
            <a:avLst>
              <a:gd name="adj" fmla="val 50000"/>
            </a:avLst>
          </a:prstGeom>
          <a:solidFill>
            <a:srgbClr val="1F5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s25.p1.callouts#6"/>
          <p:cNvSpPr txBox="1"/>
          <p:nvPr/>
        </p:nvSpPr>
        <p:spPr>
          <a:xfrm>
            <a:off x="1115549" y="3622548"/>
            <a:ext cx="10344643" cy="617220"/>
          </a:xfrm>
          <a:prstGeom prst="rect">
            <a:avLst/>
          </a:prstGeom>
          <a:noFill/>
        </p:spPr>
        <p:txBody>
          <a:bodyPr wrap="square" anchor="t" lIns="0" rIns="0" tIns="0" bIns="0">
            <a:spAutoFit/>
          </a:bodyPr>
          <a:lstStyle/>
          <a:p>
            <a:pPr algn="l">
              <a:spcBef>
                <a:spcPts val="0"/>
              </a:spcBef>
              <a:spcAft>
                <a:spcPts val="300"/>
              </a:spcAft>
            </a:pPr>
            <a:r>
              <a:rPr sz="2200" b="1" i="0">
                <a:solidFill>
                  <a:srgbClr val="1A1D21"/>
                </a:solidFill>
                <a:latin typeface="Helvetica"/>
              </a:rPr>
              <a:t>Contrast</a:t>
            </a:r>
          </a:p>
          <a:p>
            <a:pPr algn="l">
              <a:spcBef>
                <a:spcPts val="0"/>
              </a:spcBef>
              <a:spcAft>
                <a:spcPts val="0"/>
              </a:spcAft>
            </a:pPr>
            <a:r>
              <a:rPr sz="1600" b="0" i="0">
                <a:solidFill>
                  <a:srgbClr val="5F6672"/>
                </a:solidFill>
                <a:latin typeface="Helvetica"/>
              </a:rPr>
              <a:t>WCAG AA ratios computed per run from the colours actually applied.</a:t>
            </a:r>
          </a:p>
        </p:txBody>
      </p:sp>
      <p:sp>
        <p:nvSpPr>
          <p:cNvPr id="8" name="s25.p1.callouts#7"/>
          <p:cNvSpPr/>
          <p:nvPr/>
        </p:nvSpPr>
        <p:spPr>
          <a:xfrm>
            <a:off x="731501" y="4684775"/>
            <a:ext cx="155448" cy="155448"/>
          </a:xfrm>
          <a:prstGeom prst="roundRect">
            <a:avLst>
              <a:gd name="adj" fmla="val 50000"/>
            </a:avLst>
          </a:prstGeom>
          <a:solidFill>
            <a:srgbClr val="1F5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s25.p1.callouts#8"/>
          <p:cNvSpPr txBox="1"/>
          <p:nvPr/>
        </p:nvSpPr>
        <p:spPr>
          <a:xfrm>
            <a:off x="1115549" y="4629911"/>
            <a:ext cx="10344643" cy="617220"/>
          </a:xfrm>
          <a:prstGeom prst="rect">
            <a:avLst/>
          </a:prstGeom>
          <a:noFill/>
        </p:spPr>
        <p:txBody>
          <a:bodyPr wrap="square" anchor="t" lIns="0" rIns="0" tIns="0" bIns="0">
            <a:spAutoFit/>
          </a:bodyPr>
          <a:lstStyle/>
          <a:p>
            <a:pPr algn="l">
              <a:spcBef>
                <a:spcPts val="0"/>
              </a:spcBef>
              <a:spcAft>
                <a:spcPts val="300"/>
              </a:spcAft>
            </a:pPr>
            <a:r>
              <a:rPr sz="2200" b="1" i="0">
                <a:solidFill>
                  <a:srgbClr val="1A1D21"/>
                </a:solidFill>
                <a:latin typeface="Helvetica"/>
              </a:rPr>
              <a:t>Overflow</a:t>
            </a:r>
          </a:p>
          <a:p>
            <a:pPr algn="l">
              <a:spcBef>
                <a:spcPts val="0"/>
              </a:spcBef>
              <a:spcAft>
                <a:spcPts val="0"/>
              </a:spcAft>
            </a:pPr>
            <a:r>
              <a:rPr sz="1600" b="0" i="0">
                <a:solidFill>
                  <a:srgbClr val="5F6672"/>
                </a:solidFill>
                <a:latin typeface="Helvetica"/>
              </a:rPr>
              <a:t>The text the build intended, diffed against the text that survived a render.</a:t>
            </a:r>
          </a:p>
        </p:txBody>
      </p:sp>
      <p:sp>
        <p:nvSpPr>
          <p:cNvPr id="10" name="s25.chrome"/>
          <p:cNvSpPr txBox="1"/>
          <p:nvPr/>
        </p:nvSpPr>
        <p:spPr>
          <a:xfrm>
            <a:off x="731501" y="342900"/>
            <a:ext cx="10728691" cy="990599"/>
          </a:xfrm>
          <a:prstGeom prst="rect">
            <a:avLst/>
          </a:prstGeom>
          <a:noFill/>
        </p:spPr>
        <p:txBody>
          <a:bodyPr wrap="square" anchor="t" lIns="0" rIns="0" tIns="0" bIns="0">
            <a:spAutoFit/>
          </a:bodyPr>
          <a:lstStyle/>
          <a:p>
            <a:pPr algn="l">
              <a:spcBef>
                <a:spcPts val="0"/>
              </a:spcBef>
              <a:spcAft>
                <a:spcPts val="0"/>
              </a:spcAft>
            </a:pPr>
            <a:r>
              <a:rPr sz="1300" b="1" i="0">
                <a:solidFill>
                  <a:srgbClr val="1A1D21"/>
                </a:solidFill>
                <a:latin typeface="Helvetica"/>
              </a:rPr>
              <a:t>QA</a:t>
            </a:r>
          </a:p>
          <a:p>
            <a:pPr algn="l">
              <a:spcBef>
                <a:spcPts val="0"/>
              </a:spcBef>
              <a:spcAft>
                <a:spcPts val="0"/>
              </a:spcAft>
            </a:pPr>
            <a:r>
              <a:rPr sz="3400" b="1" i="0">
                <a:solidFill>
                  <a:srgbClr val="1A1D21"/>
                </a:solidFill>
                <a:latin typeface="Helvetica"/>
              </a:rPr>
              <a:t>What the checker catches</a:t>
            </a:r>
          </a:p>
          <a:p>
            <a:pPr algn="l">
              <a:spcBef>
                <a:spcPts val="0"/>
              </a:spcBef>
              <a:spcAft>
                <a:spcPts val="0"/>
              </a:spcAft>
            </a:pPr>
            <a:r>
              <a:rPr sz="1800" b="0" i="0">
                <a:solidFill>
                  <a:srgbClr val="1A1D21"/>
                </a:solidFill>
                <a:latin typeface="Helvetica"/>
              </a:rPr>
              <a:t>Every check reads the manifest the build already writes — no second source of truth</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8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grpId="0" nodeType="withEffect">
                                  <p:stCondLst>
                                    <p:cond delay="8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par>
                                <p:cTn id="24" presetID="10" presetClass="entr" presetSubtype="0" fill="hold" grpId="0" nodeType="withEffect">
                                  <p:stCondLst>
                                    <p:cond delay="8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par>
                                <p:cTn id="32" presetID="10" presetClass="entr" presetSubtype="0" fill="hold" grpId="0" nodeType="withEffect">
                                  <p:stCondLst>
                                    <p:cond delay="8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P spid="9" grpId="0" animBg="1"/>
    </p:bldLst>
  </p:timing>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26.p1.stats#1"/>
          <p:cNvSpPr/>
          <p:nvPr/>
        </p:nvSpPr>
        <p:spPr>
          <a:xfrm>
            <a:off x="731501" y="1607820"/>
            <a:ext cx="2545016" cy="1371600"/>
          </a:xfrm>
          <a:prstGeom prst="roundRect">
            <a:avLst>
              <a:gd name="adj" fmla="val 6000"/>
            </a:avLst>
          </a:prstGeom>
          <a:solidFill>
            <a:srgbClr val="E3E6EA"/>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28016"/>
          <a:lstStyle/>
          <a:p>
            <a:pPr algn="l">
              <a:spcBef>
                <a:spcPts val="0"/>
              </a:spcBef>
              <a:spcAft>
                <a:spcPts val="0"/>
              </a:spcAft>
            </a:pPr>
            <a:r>
              <a:rPr sz="3400" b="1" i="0">
                <a:solidFill>
                  <a:srgbClr val="1F5FA8"/>
                </a:solidFill>
                <a:latin typeface="Helvetica"/>
              </a:rPr>
              <a:t>29</a:t>
            </a:r>
          </a:p>
          <a:p>
            <a:pPr algn="l">
              <a:spcBef>
                <a:spcPts val="0"/>
              </a:spcBef>
              <a:spcAft>
                <a:spcPts val="0"/>
              </a:spcAft>
            </a:pPr>
            <a:r>
              <a:rPr sz="1400" b="0" i="0">
                <a:solidFill>
                  <a:srgbClr val="1A1D21"/>
                </a:solidFill>
                <a:latin typeface="Helvetica"/>
              </a:rPr>
              <a:t>slides compiled</a:t>
            </a:r>
          </a:p>
        </p:txBody>
      </p:sp>
      <p:sp>
        <p:nvSpPr>
          <p:cNvPr id="3" name="s26.p1.stats#2"/>
          <p:cNvSpPr/>
          <p:nvPr/>
        </p:nvSpPr>
        <p:spPr>
          <a:xfrm>
            <a:off x="3459393" y="1607820"/>
            <a:ext cx="2545016" cy="1371600"/>
          </a:xfrm>
          <a:prstGeom prst="roundRect">
            <a:avLst>
              <a:gd name="adj" fmla="val 6000"/>
            </a:avLst>
          </a:prstGeom>
          <a:solidFill>
            <a:srgbClr val="E3E6EA"/>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28016"/>
          <a:lstStyle/>
          <a:p>
            <a:pPr algn="l">
              <a:spcBef>
                <a:spcPts val="0"/>
              </a:spcBef>
              <a:spcAft>
                <a:spcPts val="0"/>
              </a:spcAft>
            </a:pPr>
            <a:r>
              <a:rPr sz="3400" b="1" i="0">
                <a:solidFill>
                  <a:srgbClr val="1F5FA8"/>
                </a:solidFill>
                <a:latin typeface="Helvetica"/>
              </a:rPr>
              <a:t>181</a:t>
            </a:r>
          </a:p>
          <a:p>
            <a:pPr algn="l">
              <a:spcBef>
                <a:spcPts val="0"/>
              </a:spcBef>
              <a:spcAft>
                <a:spcPts val="0"/>
              </a:spcAft>
            </a:pPr>
            <a:r>
              <a:rPr sz="1400" b="0" i="0">
                <a:solidFill>
                  <a:srgbClr val="1A1D21"/>
                </a:solidFill>
                <a:latin typeface="Helvetica"/>
              </a:rPr>
              <a:t>shapes recorded</a:t>
            </a:r>
          </a:p>
        </p:txBody>
      </p:sp>
      <p:sp>
        <p:nvSpPr>
          <p:cNvPr id="4" name="s26.p1.stats#3"/>
          <p:cNvSpPr/>
          <p:nvPr/>
        </p:nvSpPr>
        <p:spPr>
          <a:xfrm>
            <a:off x="6187285" y="1607820"/>
            <a:ext cx="2545016" cy="1371600"/>
          </a:xfrm>
          <a:prstGeom prst="roundRect">
            <a:avLst>
              <a:gd name="adj" fmla="val 6000"/>
            </a:avLst>
          </a:prstGeom>
          <a:solidFill>
            <a:srgbClr val="E3E6EA"/>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28016"/>
          <a:lstStyle/>
          <a:p>
            <a:pPr algn="l">
              <a:spcBef>
                <a:spcPts val="0"/>
              </a:spcBef>
              <a:spcAft>
                <a:spcPts val="0"/>
              </a:spcAft>
            </a:pPr>
            <a:r>
              <a:rPr sz="3400" b="1" i="0">
                <a:solidFill>
                  <a:srgbClr val="1F5FA8"/>
                </a:solidFill>
                <a:latin typeface="Helvetica"/>
              </a:rPr>
              <a:t>128</a:t>
            </a:r>
          </a:p>
          <a:p>
            <a:pPr algn="l">
              <a:spcBef>
                <a:spcPts val="0"/>
              </a:spcBef>
              <a:spcAft>
                <a:spcPts val="0"/>
              </a:spcAft>
            </a:pPr>
            <a:r>
              <a:rPr sz="1400" b="0" i="0">
                <a:solidFill>
                  <a:srgbClr val="1A1D21"/>
                </a:solidFill>
                <a:latin typeface="Helvetica"/>
              </a:rPr>
              <a:t>carrying text</a:t>
            </a:r>
          </a:p>
        </p:txBody>
      </p:sp>
      <p:sp>
        <p:nvSpPr>
          <p:cNvPr id="5" name="s26.p1.stats#4"/>
          <p:cNvSpPr/>
          <p:nvPr/>
        </p:nvSpPr>
        <p:spPr>
          <a:xfrm>
            <a:off x="8915176" y="1607820"/>
            <a:ext cx="2545016" cy="1371600"/>
          </a:xfrm>
          <a:prstGeom prst="roundRect">
            <a:avLst>
              <a:gd name="adj" fmla="val 6000"/>
            </a:avLst>
          </a:prstGeom>
          <a:solidFill>
            <a:srgbClr val="E3E6EA"/>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28016"/>
          <a:lstStyle/>
          <a:p>
            <a:pPr algn="l">
              <a:spcBef>
                <a:spcPts val="0"/>
              </a:spcBef>
              <a:spcAft>
                <a:spcPts val="0"/>
              </a:spcAft>
            </a:pPr>
            <a:r>
              <a:rPr sz="3400" b="1" i="0">
                <a:solidFill>
                  <a:srgbClr val="1F5FA8"/>
                </a:solidFill>
                <a:latin typeface="Helvetica"/>
              </a:rPr>
              <a:t>0</a:t>
            </a:r>
          </a:p>
          <a:p>
            <a:pPr algn="l">
              <a:spcBef>
                <a:spcPts val="0"/>
              </a:spcBef>
              <a:spcAft>
                <a:spcPts val="0"/>
              </a:spcAft>
            </a:pPr>
            <a:r>
              <a:rPr sz="1400" b="0" i="0">
                <a:solidFill>
                  <a:srgbClr val="1A1D21"/>
                </a:solidFill>
                <a:latin typeface="Helvetica"/>
              </a:rPr>
              <a:t>findings</a:t>
            </a:r>
          </a:p>
        </p:txBody>
      </p:sp>
      <p:sp>
        <p:nvSpPr>
          <p:cNvPr id="6" name="s26.p1.stats#5"/>
          <p:cNvSpPr txBox="1"/>
          <p:nvPr/>
        </p:nvSpPr>
        <p:spPr>
          <a:xfrm>
            <a:off x="731501" y="3253506"/>
            <a:ext cx="10728691" cy="548640"/>
          </a:xfrm>
          <a:prstGeom prst="rect">
            <a:avLst/>
          </a:prstGeom>
          <a:noFill/>
        </p:spPr>
        <p:txBody>
          <a:bodyPr wrap="square" anchor="t" lIns="0" rIns="0" tIns="0" bIns="0">
            <a:spAutoFit/>
          </a:bodyPr>
          <a:lstStyle/>
          <a:p>
            <a:pPr algn="l">
              <a:spcBef>
                <a:spcPts val="0"/>
              </a:spcBef>
              <a:spcAft>
                <a:spcPts val="0"/>
              </a:spcAft>
            </a:pPr>
            <a:r>
              <a:rPr sz="1600" b="0" i="1">
                <a:solidFill>
                  <a:srgbClr val="5F6672"/>
                </a:solidFill>
                <a:latin typeface="Helvetica"/>
              </a:rPr>
              <a:t>A clean run is not a good deck — the next slide is what these checks cannot see.</a:t>
            </a:r>
          </a:p>
        </p:txBody>
      </p:sp>
      <p:sp>
        <p:nvSpPr>
          <p:cNvPr id="7" name="s26.chrome"/>
          <p:cNvSpPr txBox="1"/>
          <p:nvPr/>
        </p:nvSpPr>
        <p:spPr>
          <a:xfrm>
            <a:off x="731501" y="342900"/>
            <a:ext cx="10728691" cy="990599"/>
          </a:xfrm>
          <a:prstGeom prst="rect">
            <a:avLst/>
          </a:prstGeom>
          <a:noFill/>
        </p:spPr>
        <p:txBody>
          <a:bodyPr wrap="square" anchor="t" lIns="0" rIns="0" tIns="0" bIns="0">
            <a:spAutoFit/>
          </a:bodyPr>
          <a:lstStyle/>
          <a:p>
            <a:pPr algn="l">
              <a:spcBef>
                <a:spcPts val="0"/>
              </a:spcBef>
              <a:spcAft>
                <a:spcPts val="0"/>
              </a:spcAft>
            </a:pPr>
            <a:r>
              <a:rPr sz="1300" b="1" i="0">
                <a:solidFill>
                  <a:srgbClr val="1A1D21"/>
                </a:solidFill>
                <a:latin typeface="Helvetica"/>
              </a:rPr>
              <a:t>QA</a:t>
            </a:r>
          </a:p>
          <a:p>
            <a:pPr algn="l">
              <a:spcBef>
                <a:spcPts val="0"/>
              </a:spcBef>
              <a:spcAft>
                <a:spcPts val="0"/>
              </a:spcAft>
            </a:pPr>
            <a:r>
              <a:rPr sz="3400" b="1" i="0">
                <a:solidFill>
                  <a:srgbClr val="1A1D21"/>
                </a:solidFill>
                <a:latin typeface="Helvetica"/>
              </a:rPr>
              <a:t>This deck, checked</a:t>
            </a:r>
          </a:p>
          <a:p>
            <a:pPr algn="l">
              <a:spcBef>
                <a:spcPts val="0"/>
              </a:spcBef>
              <a:spcAft>
                <a:spcPts val="0"/>
              </a:spcAft>
            </a:pPr>
            <a:r>
              <a:rPr sz="1800" b="0" i="0">
                <a:solidFill>
                  <a:srgbClr val="1A1D21"/>
                </a:solidFill>
                <a:latin typeface="Helvetica"/>
              </a:rPr>
              <a:t>The numbers below are this build's own QA run, not an illustration</a:t>
            </a:r>
          </a:p>
        </p:txBody>
      </p:sp>
    </p:spTree>
  </p:cSld>
  <p:clrMapOvr>
    <a:masterClrMapping/>
  </p:clrMapOvr>
  <p:transition spd="fast">
    <p:fade/>
  </p:transition>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27.p1.callouts#1"/>
          <p:cNvSpPr/>
          <p:nvPr/>
        </p:nvSpPr>
        <p:spPr>
          <a:xfrm>
            <a:off x="731501" y="1662684"/>
            <a:ext cx="155448" cy="155448"/>
          </a:xfrm>
          <a:prstGeom prst="roundRect">
            <a:avLst>
              <a:gd name="adj" fmla="val 50000"/>
            </a:avLst>
          </a:prstGeom>
          <a:solidFill>
            <a:srgbClr val="1F5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s27.p1.callouts#2"/>
          <p:cNvSpPr txBox="1"/>
          <p:nvPr/>
        </p:nvSpPr>
        <p:spPr>
          <a:xfrm>
            <a:off x="1115549" y="1607820"/>
            <a:ext cx="10344643" cy="617220"/>
          </a:xfrm>
          <a:prstGeom prst="rect">
            <a:avLst/>
          </a:prstGeom>
          <a:noFill/>
        </p:spPr>
        <p:txBody>
          <a:bodyPr wrap="square" anchor="t" lIns="0" rIns="0" tIns="0" bIns="0">
            <a:spAutoFit/>
          </a:bodyPr>
          <a:lstStyle/>
          <a:p>
            <a:pPr algn="l">
              <a:spcBef>
                <a:spcPts val="0"/>
              </a:spcBef>
              <a:spcAft>
                <a:spcPts val="300"/>
              </a:spcAft>
            </a:pPr>
            <a:r>
              <a:rPr sz="2200" b="1" i="0">
                <a:solidFill>
                  <a:srgbClr val="1A1D21"/>
                </a:solidFill>
                <a:latin typeface="Helvetica"/>
              </a:rPr>
              <a:t>Whether it looks good</a:t>
            </a:r>
          </a:p>
          <a:p>
            <a:pPr algn="l">
              <a:spcBef>
                <a:spcPts val="0"/>
              </a:spcBef>
              <a:spcAft>
                <a:spcPts val="0"/>
              </a:spcAft>
            </a:pPr>
            <a:r>
              <a:rPr sz="1600" b="0" i="0">
                <a:solidFill>
                  <a:srgbClr val="5F6672"/>
                </a:solidFill>
                <a:latin typeface="Helvetica"/>
              </a:rPr>
              <a:t>Balance, rhythm, and emphasis are not expressible as box arithmetic.</a:t>
            </a:r>
          </a:p>
        </p:txBody>
      </p:sp>
      <p:sp>
        <p:nvSpPr>
          <p:cNvPr id="4" name="s27.p1.callouts#3"/>
          <p:cNvSpPr/>
          <p:nvPr/>
        </p:nvSpPr>
        <p:spPr>
          <a:xfrm>
            <a:off x="731501" y="2670048"/>
            <a:ext cx="155448" cy="155448"/>
          </a:xfrm>
          <a:prstGeom prst="roundRect">
            <a:avLst>
              <a:gd name="adj" fmla="val 50000"/>
            </a:avLst>
          </a:prstGeom>
          <a:solidFill>
            <a:srgbClr val="1F5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s27.p1.callouts#4"/>
          <p:cNvSpPr txBox="1"/>
          <p:nvPr/>
        </p:nvSpPr>
        <p:spPr>
          <a:xfrm>
            <a:off x="1115549" y="2615184"/>
            <a:ext cx="10344643" cy="617220"/>
          </a:xfrm>
          <a:prstGeom prst="rect">
            <a:avLst/>
          </a:prstGeom>
          <a:noFill/>
        </p:spPr>
        <p:txBody>
          <a:bodyPr wrap="square" anchor="t" lIns="0" rIns="0" tIns="0" bIns="0">
            <a:spAutoFit/>
          </a:bodyPr>
          <a:lstStyle/>
          <a:p>
            <a:pPr algn="l">
              <a:spcBef>
                <a:spcPts val="0"/>
              </a:spcBef>
              <a:spcAft>
                <a:spcPts val="300"/>
              </a:spcAft>
            </a:pPr>
            <a:r>
              <a:rPr sz="2200" b="1" i="0">
                <a:solidFill>
                  <a:srgbClr val="1A1D21"/>
                </a:solidFill>
                <a:latin typeface="Helvetica"/>
              </a:rPr>
              <a:t>Whether the words are right</a:t>
            </a:r>
          </a:p>
          <a:p>
            <a:pPr algn="l">
              <a:spcBef>
                <a:spcPts val="0"/>
              </a:spcBef>
              <a:spcAft>
                <a:spcPts val="0"/>
              </a:spcAft>
            </a:pPr>
            <a:r>
              <a:rPr sz="1600" b="0" i="0">
                <a:solidFill>
                  <a:srgbClr val="5F6672"/>
                </a:solidFill>
                <a:latin typeface="Helvetica"/>
              </a:rPr>
              <a:t>The checker compares intended text to rendered text — never to the truth.</a:t>
            </a:r>
          </a:p>
        </p:txBody>
      </p:sp>
      <p:sp>
        <p:nvSpPr>
          <p:cNvPr id="6" name="s27.p1.callouts#5"/>
          <p:cNvSpPr/>
          <p:nvPr/>
        </p:nvSpPr>
        <p:spPr>
          <a:xfrm>
            <a:off x="731501" y="3677412"/>
            <a:ext cx="155448" cy="155448"/>
          </a:xfrm>
          <a:prstGeom prst="roundRect">
            <a:avLst>
              <a:gd name="adj" fmla="val 50000"/>
            </a:avLst>
          </a:prstGeom>
          <a:solidFill>
            <a:srgbClr val="1F5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s27.p1.callouts#6"/>
          <p:cNvSpPr txBox="1"/>
          <p:nvPr/>
        </p:nvSpPr>
        <p:spPr>
          <a:xfrm>
            <a:off x="1115549" y="3622548"/>
            <a:ext cx="10344643" cy="617220"/>
          </a:xfrm>
          <a:prstGeom prst="rect">
            <a:avLst/>
          </a:prstGeom>
          <a:noFill/>
        </p:spPr>
        <p:txBody>
          <a:bodyPr wrap="square" anchor="t" lIns="0" rIns="0" tIns="0" bIns="0">
            <a:spAutoFit/>
          </a:bodyPr>
          <a:lstStyle/>
          <a:p>
            <a:pPr algn="l">
              <a:spcBef>
                <a:spcPts val="0"/>
              </a:spcBef>
              <a:spcAft>
                <a:spcPts val="300"/>
              </a:spcAft>
            </a:pPr>
            <a:r>
              <a:rPr sz="2200" b="1" i="0">
                <a:solidFill>
                  <a:srgbClr val="1A1D21"/>
                </a:solidFill>
                <a:latin typeface="Helvetica"/>
              </a:rPr>
              <a:t>What a picture contains</a:t>
            </a:r>
          </a:p>
          <a:p>
            <a:pPr algn="l">
              <a:spcBef>
                <a:spcPts val="0"/>
              </a:spcBef>
              <a:spcAft>
                <a:spcPts val="0"/>
              </a:spcAft>
            </a:pPr>
            <a:r>
              <a:rPr sz="1600" b="0" i="0">
                <a:solidFill>
                  <a:srgbClr val="5F6672"/>
                </a:solidFill>
                <a:latin typeface="Helvetica"/>
              </a:rPr>
              <a:t>A rendered panel is one opaque rectangle; its internals are unreadable.</a:t>
            </a:r>
          </a:p>
        </p:txBody>
      </p:sp>
      <p:sp>
        <p:nvSpPr>
          <p:cNvPr id="8" name="s27.p1.callouts#7"/>
          <p:cNvSpPr/>
          <p:nvPr/>
        </p:nvSpPr>
        <p:spPr>
          <a:xfrm>
            <a:off x="731501" y="4684775"/>
            <a:ext cx="155448" cy="155448"/>
          </a:xfrm>
          <a:prstGeom prst="roundRect">
            <a:avLst>
              <a:gd name="adj" fmla="val 50000"/>
            </a:avLst>
          </a:prstGeom>
          <a:solidFill>
            <a:srgbClr val="1F5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s27.p1.callouts#8"/>
          <p:cNvSpPr txBox="1"/>
          <p:nvPr/>
        </p:nvSpPr>
        <p:spPr>
          <a:xfrm>
            <a:off x="1115549" y="4629911"/>
            <a:ext cx="10344643" cy="617220"/>
          </a:xfrm>
          <a:prstGeom prst="rect">
            <a:avLst/>
          </a:prstGeom>
          <a:noFill/>
        </p:spPr>
        <p:txBody>
          <a:bodyPr wrap="square" anchor="t" lIns="0" rIns="0" tIns="0" bIns="0">
            <a:spAutoFit/>
          </a:bodyPr>
          <a:lstStyle/>
          <a:p>
            <a:pPr algn="l">
              <a:spcBef>
                <a:spcPts val="0"/>
              </a:spcBef>
              <a:spcAft>
                <a:spcPts val="300"/>
              </a:spcAft>
            </a:pPr>
            <a:r>
              <a:rPr sz="2200" b="1" i="0">
                <a:solidFill>
                  <a:srgbClr val="1A1D21"/>
                </a:solidFill>
                <a:latin typeface="Helvetica"/>
              </a:rPr>
              <a:t>How a build animates</a:t>
            </a:r>
          </a:p>
          <a:p>
            <a:pPr algn="l">
              <a:spcBef>
                <a:spcPts val="0"/>
              </a:spcBef>
              <a:spcAft>
                <a:spcPts val="0"/>
              </a:spcAft>
            </a:pPr>
            <a:r>
              <a:rPr sz="1600" b="0" i="0">
                <a:solidFill>
                  <a:srgbClr val="5F6672"/>
                </a:solidFill>
                <a:latin typeface="Helvetica"/>
              </a:rPr>
              <a:t>That the timing is well-formed, not that the reveal order makes sense.</a:t>
            </a:r>
          </a:p>
        </p:txBody>
      </p:sp>
      <p:sp>
        <p:nvSpPr>
          <p:cNvPr id="10" name="s27.chrome"/>
          <p:cNvSpPr txBox="1"/>
          <p:nvPr/>
        </p:nvSpPr>
        <p:spPr>
          <a:xfrm>
            <a:off x="731501" y="342900"/>
            <a:ext cx="10728691" cy="990599"/>
          </a:xfrm>
          <a:prstGeom prst="rect">
            <a:avLst/>
          </a:prstGeom>
          <a:noFill/>
        </p:spPr>
        <p:txBody>
          <a:bodyPr wrap="square" anchor="t" lIns="0" rIns="0" tIns="0" bIns="0">
            <a:spAutoFit/>
          </a:bodyPr>
          <a:lstStyle/>
          <a:p>
            <a:pPr algn="l">
              <a:spcBef>
                <a:spcPts val="0"/>
              </a:spcBef>
              <a:spcAft>
                <a:spcPts val="0"/>
              </a:spcAft>
            </a:pPr>
            <a:r>
              <a:rPr sz="1300" b="1" i="0">
                <a:solidFill>
                  <a:srgbClr val="1A1D21"/>
                </a:solidFill>
                <a:latin typeface="Helvetica"/>
              </a:rPr>
              <a:t>QA</a:t>
            </a:r>
          </a:p>
          <a:p>
            <a:pPr algn="l">
              <a:spcBef>
                <a:spcPts val="0"/>
              </a:spcBef>
              <a:spcAft>
                <a:spcPts val="0"/>
              </a:spcAft>
            </a:pPr>
            <a:r>
              <a:rPr sz="3400" b="1" i="0">
                <a:solidFill>
                  <a:srgbClr val="1A1D21"/>
                </a:solidFill>
                <a:latin typeface="Helvetica"/>
              </a:rPr>
              <a:t>What it structurally cannot catch</a:t>
            </a:r>
          </a:p>
          <a:p>
            <a:pPr algn="l">
              <a:spcBef>
                <a:spcPts val="0"/>
              </a:spcBef>
              <a:spcAft>
                <a:spcPts val="0"/>
              </a:spcAft>
            </a:pPr>
            <a:r>
              <a:rPr sz="1800" b="0" i="0">
                <a:solidFill>
                  <a:srgbClr val="1A1D21"/>
                </a:solidFill>
                <a:latin typeface="Helvetica"/>
              </a:rPr>
              <a:t>The checks that would need eyes, and are therefore still yours</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8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grpId="0" nodeType="withEffect">
                                  <p:stCondLst>
                                    <p:cond delay="8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par>
                                <p:cTn id="24" presetID="10" presetClass="entr" presetSubtype="0" fill="hold" grpId="0" nodeType="withEffect">
                                  <p:stCondLst>
                                    <p:cond delay="8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par>
                                <p:cTn id="32" presetID="10" presetClass="entr" presetSubtype="0" fill="hold" grpId="0" nodeType="withEffect">
                                  <p:stCondLst>
                                    <p:cond delay="8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P spid="9" grpId="0" animBg="1"/>
    </p:bldLst>
  </p:timing>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28.p1.stats#1"/>
          <p:cNvSpPr/>
          <p:nvPr/>
        </p:nvSpPr>
        <p:spPr>
          <a:xfrm>
            <a:off x="731501" y="1607820"/>
            <a:ext cx="2545016" cy="1371600"/>
          </a:xfrm>
          <a:prstGeom prst="roundRect">
            <a:avLst>
              <a:gd name="adj" fmla="val 6000"/>
            </a:avLst>
          </a:prstGeom>
          <a:solidFill>
            <a:srgbClr val="E3E6EA"/>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28016"/>
          <a:lstStyle/>
          <a:p>
            <a:pPr algn="l">
              <a:spcBef>
                <a:spcPts val="0"/>
              </a:spcBef>
              <a:spcAft>
                <a:spcPts val="0"/>
              </a:spcAft>
            </a:pPr>
            <a:r>
              <a:rPr sz="3400" b="1" i="0">
                <a:solidFill>
                  <a:srgbClr val="1F5FA8"/>
                </a:solidFill>
                <a:latin typeface="Helvetica"/>
              </a:rPr>
              <a:t>12.10"</a:t>
            </a:r>
          </a:p>
          <a:p>
            <a:pPr algn="l">
              <a:spcBef>
                <a:spcPts val="0"/>
              </a:spcBef>
              <a:spcAft>
                <a:spcPts val="0"/>
              </a:spcAft>
            </a:pPr>
            <a:r>
              <a:rPr sz="1400" b="0" i="0">
                <a:solidFill>
                  <a:srgbClr val="1A1D21"/>
                </a:solidFill>
                <a:latin typeface="Helvetica"/>
              </a:rPr>
              <a:t>content width, full grid</a:t>
            </a:r>
          </a:p>
        </p:txBody>
      </p:sp>
      <p:sp>
        <p:nvSpPr>
          <p:cNvPr id="3" name="s28.p1.stats#2"/>
          <p:cNvSpPr/>
          <p:nvPr/>
        </p:nvSpPr>
        <p:spPr>
          <a:xfrm>
            <a:off x="3459393" y="1607820"/>
            <a:ext cx="2545016" cy="1371600"/>
          </a:xfrm>
          <a:prstGeom prst="roundRect">
            <a:avLst>
              <a:gd name="adj" fmla="val 6000"/>
            </a:avLst>
          </a:prstGeom>
          <a:solidFill>
            <a:srgbClr val="E3E6EA"/>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28016"/>
          <a:lstStyle/>
          <a:p>
            <a:pPr algn="l">
              <a:spcBef>
                <a:spcPts val="0"/>
              </a:spcBef>
              <a:spcAft>
                <a:spcPts val="0"/>
              </a:spcAft>
            </a:pPr>
            <a:r>
              <a:rPr sz="3400" b="1" i="0">
                <a:solidFill>
                  <a:srgbClr val="1F5FA8"/>
                </a:solidFill>
                <a:latin typeface="Helvetica"/>
              </a:rPr>
              <a:t>10.79"</a:t>
            </a:r>
          </a:p>
          <a:p>
            <a:pPr algn="l">
              <a:spcBef>
                <a:spcPts val="0"/>
              </a:spcBef>
              <a:spcAft>
                <a:spcPts val="0"/>
              </a:spcAft>
            </a:pPr>
            <a:r>
              <a:rPr sz="1400" b="0" i="0">
                <a:solidFill>
                  <a:srgbClr val="1A1D21"/>
                </a:solidFill>
                <a:latin typeface="Helvetica"/>
              </a:rPr>
              <a:t>what a full-height body keeps</a:t>
            </a:r>
          </a:p>
        </p:txBody>
      </p:sp>
      <p:sp>
        <p:nvSpPr>
          <p:cNvPr id="4" name="s28.p1.stats#3"/>
          <p:cNvSpPr/>
          <p:nvPr/>
        </p:nvSpPr>
        <p:spPr>
          <a:xfrm>
            <a:off x="6187285" y="1607820"/>
            <a:ext cx="2545016" cy="1371600"/>
          </a:xfrm>
          <a:prstGeom prst="roundRect">
            <a:avLst>
              <a:gd name="adj" fmla="val 6000"/>
            </a:avLst>
          </a:prstGeom>
          <a:solidFill>
            <a:srgbClr val="E3E6EA"/>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28016"/>
          <a:lstStyle/>
          <a:p>
            <a:pPr algn="l">
              <a:spcBef>
                <a:spcPts val="0"/>
              </a:spcBef>
              <a:spcAft>
                <a:spcPts val="0"/>
              </a:spcAft>
            </a:pPr>
            <a:r>
              <a:rPr sz="3400" b="1" i="0">
                <a:solidFill>
                  <a:srgbClr val="1F5FA8"/>
                </a:solidFill>
                <a:latin typeface="Helvetica"/>
              </a:rPr>
              <a:t>1.31"</a:t>
            </a:r>
          </a:p>
          <a:p>
            <a:pPr algn="l">
              <a:spcBef>
                <a:spcPts val="0"/>
              </a:spcBef>
              <a:spcAft>
                <a:spcPts val="0"/>
              </a:spcAft>
            </a:pPr>
            <a:r>
              <a:rPr sz="1400" b="0" i="0">
                <a:solidFill>
                  <a:srgbClr val="1A1D21"/>
                </a:solidFill>
                <a:latin typeface="Helvetica"/>
              </a:rPr>
              <a:t>reclaimed by a shallow body</a:t>
            </a:r>
          </a:p>
        </p:txBody>
      </p:sp>
      <p:sp>
        <p:nvSpPr>
          <p:cNvPr id="5" name="s28.p1.stats#4"/>
          <p:cNvSpPr/>
          <p:nvPr/>
        </p:nvSpPr>
        <p:spPr>
          <a:xfrm>
            <a:off x="8915176" y="1607820"/>
            <a:ext cx="2545016" cy="1371600"/>
          </a:xfrm>
          <a:prstGeom prst="roundRect">
            <a:avLst>
              <a:gd name="adj" fmla="val 6000"/>
            </a:avLst>
          </a:prstGeom>
          <a:solidFill>
            <a:srgbClr val="E3E6EA"/>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28016"/>
          <a:lstStyle/>
          <a:p>
            <a:pPr algn="l">
              <a:spcBef>
                <a:spcPts val="0"/>
              </a:spcBef>
              <a:spcAft>
                <a:spcPts val="0"/>
              </a:spcAft>
            </a:pPr>
            <a:r>
              <a:rPr sz="3400" b="1" i="0">
                <a:solidFill>
                  <a:srgbClr val="1F5FA8"/>
                </a:solidFill>
                <a:latin typeface="Helvetica"/>
              </a:rPr>
              <a:t>3</a:t>
            </a:r>
          </a:p>
          <a:p>
            <a:pPr algn="l">
              <a:spcBef>
                <a:spcPts val="0"/>
              </a:spcBef>
              <a:spcAft>
                <a:spcPts val="0"/>
              </a:spcAft>
            </a:pPr>
            <a:r>
              <a:rPr sz="1400" b="0" i="0">
                <a:solidFill>
                  <a:srgbClr val="1A1D21"/>
                </a:solidFill>
                <a:latin typeface="Helvetica"/>
              </a:rPr>
              <a:t>components reporting their height</a:t>
            </a:r>
          </a:p>
        </p:txBody>
      </p:sp>
      <p:sp>
        <p:nvSpPr>
          <p:cNvPr id="6" name="s28.p1.stats#5"/>
          <p:cNvSpPr txBox="1"/>
          <p:nvPr/>
        </p:nvSpPr>
        <p:spPr>
          <a:xfrm>
            <a:off x="731501" y="3253506"/>
            <a:ext cx="10728691" cy="548640"/>
          </a:xfrm>
          <a:prstGeom prst="rect">
            <a:avLst/>
          </a:prstGeom>
          <a:noFill/>
        </p:spPr>
        <p:txBody>
          <a:bodyPr wrap="square" anchor="t" lIns="0" rIns="0" tIns="0" bIns="0">
            <a:spAutoFit/>
          </a:bodyPr>
          <a:lstStyle/>
          <a:p>
            <a:pPr algn="l">
              <a:spcBef>
                <a:spcPts val="0"/>
              </a:spcBef>
              <a:spcAft>
                <a:spcPts val="0"/>
              </a:spcAft>
            </a:pPr>
            <a:r>
              <a:rPr sz="1600" b="0" i="1">
                <a:solidFill>
                  <a:srgbClr val="5F6672"/>
                </a:solidFill>
                <a:latin typeface="Helvetica"/>
              </a:rPr>
              <a:t>The component reports how tall it came out; the layout bounds it from that.</a:t>
            </a:r>
          </a:p>
        </p:txBody>
      </p:sp>
      <p:sp>
        <p:nvSpPr>
          <p:cNvPr id="7" name="s28.chrome"/>
          <p:cNvSpPr txBox="1"/>
          <p:nvPr/>
        </p:nvSpPr>
        <p:spPr>
          <a:xfrm>
            <a:off x="731501" y="342900"/>
            <a:ext cx="10728691" cy="990599"/>
          </a:xfrm>
          <a:prstGeom prst="rect">
            <a:avLst/>
          </a:prstGeom>
          <a:noFill/>
        </p:spPr>
        <p:txBody>
          <a:bodyPr wrap="square" anchor="t" lIns="0" rIns="0" tIns="0" bIns="0">
            <a:spAutoFit/>
          </a:bodyPr>
          <a:lstStyle/>
          <a:p>
            <a:pPr algn="l">
              <a:spcBef>
                <a:spcPts val="0"/>
              </a:spcBef>
              <a:spcAft>
                <a:spcPts val="0"/>
              </a:spcAft>
            </a:pPr>
            <a:r>
              <a:rPr sz="1300" b="1" i="0">
                <a:solidFill>
                  <a:srgbClr val="1A1D21"/>
                </a:solidFill>
                <a:latin typeface="Helvetica"/>
              </a:rPr>
              <a:t>QA</a:t>
            </a:r>
          </a:p>
          <a:p>
            <a:pPr algn="l">
              <a:spcBef>
                <a:spcPts val="0"/>
              </a:spcBef>
              <a:spcAft>
                <a:spcPts val="0"/>
              </a:spcAft>
            </a:pPr>
            <a:r>
              <a:rPr sz="3400" b="1" i="0">
                <a:solidFill>
                  <a:srgbClr val="1A1D21"/>
                </a:solidFill>
                <a:latin typeface="Helvetica"/>
              </a:rPr>
              <a:t>Geometry the components can now ask for</a:t>
            </a:r>
          </a:p>
          <a:p>
            <a:pPr algn="l">
              <a:spcBef>
                <a:spcPts val="0"/>
              </a:spcBef>
              <a:spcAft>
                <a:spcPts val="0"/>
              </a:spcAft>
            </a:pPr>
            <a:r>
              <a:rPr sz="1800" b="0" i="0">
                <a:solidFill>
                  <a:srgbClr val="1A1D21"/>
                </a:solidFill>
                <a:latin typeface="Helvetica"/>
              </a:rPr>
              <a:t>A body that ends above the logo wedge is entitled to the width the wedge steals</a:t>
            </a:r>
          </a:p>
        </p:txBody>
      </p:sp>
    </p:spTree>
  </p:cSld>
  <p:clrMapOvr>
    <a:masterClrMapping/>
  </p:clrMapOvr>
  <p:transition spd="fast">
    <p:fade/>
  </p:transition>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29.bg#1"/>
          <p:cNvSpPr/>
          <p:nvPr/>
        </p:nvSpPr>
        <p:spPr>
          <a:xfrm>
            <a:off x="0" y="0"/>
            <a:ext cx="12191695" cy="6858000"/>
          </a:xfrm>
          <a:prstGeom prst="rect">
            <a:avLst/>
          </a:prstGeom>
          <a:solidFill>
            <a:srgbClr val="1216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s29.p1.bullets#1"/>
          <p:cNvSpPr txBox="1"/>
          <p:nvPr/>
        </p:nvSpPr>
        <p:spPr>
          <a:xfrm>
            <a:off x="731501" y="1508760"/>
            <a:ext cx="10728691" cy="4937760"/>
          </a:xfrm>
          <a:prstGeom prst="rect">
            <a:avLst/>
          </a:prstGeom>
          <a:noFill/>
        </p:spPr>
        <p:txBody>
          <a:bodyPr wrap="square" anchor="t" lIns="0" rIns="0" tIns="0" bIns="0">
            <a:spAutoFit/>
          </a:bodyPr>
          <a:lstStyle/>
          <a:p>
            <a:pPr algn="l" marL="191378" indent="-191378">
              <a:spcBef>
                <a:spcPts val="0"/>
              </a:spcBef>
              <a:spcAft>
                <a:spcPts val="800"/>
              </a:spcAft>
            </a:pPr>
            <a:r>
              <a:rPr sz="1600" b="0" i="0">
                <a:solidFill>
                  <a:srgbClr val="FFFFFF"/>
                </a:solidFill>
                <a:latin typeface="Helvetica"/>
              </a:rPr>
              <a:t>•  bin/run build &lt;spec&gt;.deck.yaml</a:t>
            </a:r>
          </a:p>
          <a:p>
            <a:pPr algn="l" marL="191378" indent="-191378">
              <a:spcBef>
                <a:spcPts val="0"/>
              </a:spcBef>
              <a:spcAft>
                <a:spcPts val="800"/>
              </a:spcAft>
            </a:pPr>
            <a:r>
              <a:rPr sz="1600" b="0" i="0">
                <a:solidFill>
                  <a:srgbClr val="FFFFFF"/>
                </a:solidFill>
                <a:latin typeface="Helvetica"/>
              </a:rPr>
              <a:t>•  bin/run render &lt;deck&gt;.pptx --contact-sheet</a:t>
            </a:r>
          </a:p>
        </p:txBody>
      </p:sp>
      <p:sp>
        <p:nvSpPr>
          <p:cNvPr id="4" name="s29.chrome.title"/>
          <p:cNvSpPr txBox="1"/>
          <p:nvPr/>
        </p:nvSpPr>
        <p:spPr>
          <a:xfrm>
            <a:off x="731501" y="342900"/>
            <a:ext cx="10728691" cy="518160"/>
          </a:xfrm>
          <a:prstGeom prst="rect">
            <a:avLst/>
          </a:prstGeom>
          <a:noFill/>
        </p:spPr>
        <p:txBody>
          <a:bodyPr wrap="square" anchor="t" lIns="0" rIns="0" tIns="0" bIns="0">
            <a:spAutoFit/>
          </a:bodyPr>
          <a:lstStyle/>
          <a:p>
            <a:pPr algn="l">
              <a:spcBef>
                <a:spcPts val="0"/>
              </a:spcBef>
              <a:spcAft>
                <a:spcPts val="0"/>
              </a:spcAft>
            </a:pPr>
            <a:r>
              <a:rPr sz="3400" b="1" i="0">
                <a:solidFill>
                  <a:srgbClr val="FFFFFF"/>
                </a:solidFill>
                <a:latin typeface="Helvetica"/>
              </a:rPr>
              <a:t>deckwright</a:t>
            </a:r>
          </a:p>
        </p:txBody>
      </p:sp>
    </p:spTree>
  </p:cSld>
  <p:clrMapOvr>
    <a:masterClrMapping/>
  </p:clrMapOvr>
  <p:transition spd="fast">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